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sldIdLst>
    <p:sldId id="256" r:id="rId3"/>
    <p:sldId id="257" r:id="rId4"/>
    <p:sldId id="258" r:id="rId5"/>
    <p:sldId id="274" r:id="rId6"/>
    <p:sldId id="275" r:id="rId7"/>
    <p:sldId id="276" r:id="rId8"/>
    <p:sldId id="278" r:id="rId9"/>
    <p:sldId id="260" r:id="rId10"/>
    <p:sldId id="261" r:id="rId11"/>
    <p:sldId id="259" r:id="rId12"/>
    <p:sldId id="262" r:id="rId13"/>
    <p:sldId id="263" r:id="rId14"/>
    <p:sldId id="264" r:id="rId15"/>
    <p:sldId id="266" r:id="rId16"/>
    <p:sldId id="265" r:id="rId17"/>
    <p:sldId id="267" r:id="rId18"/>
    <p:sldId id="270" r:id="rId19"/>
    <p:sldId id="272" r:id="rId20"/>
    <p:sldId id="273" r:id="rId21"/>
    <p:sldId id="277" r:id="rId22"/>
  </p:sldIdLst>
  <p:sldSz cx="12192000" cy="6858000"/>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p:scale>
          <a:sx n="122" d="100"/>
          <a:sy n="122" d="100"/>
        </p:scale>
        <p:origin x="-11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B053DAAF-D6ED-498A-A47B-4C27D8A662F7}" type="datetimeFigureOut">
              <a:rPr lang="sl-SI" smtClean="0"/>
              <a:t>13.6.2017</a:t>
            </a:fld>
            <a:endParaRPr lang="sl-SI"/>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sl-SI"/>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1A9D5DA-1644-42F2-833E-167DDDCB1BF1}" type="slidenum">
              <a:rPr lang="sl-SI" smtClean="0"/>
              <a:t>‹#›</a:t>
            </a:fld>
            <a:endParaRPr lang="sl-SI"/>
          </a:p>
        </p:txBody>
      </p:sp>
    </p:spTree>
    <p:extLst>
      <p:ext uri="{BB962C8B-B14F-4D97-AF65-F5344CB8AC3E}">
        <p14:creationId xmlns:p14="http://schemas.microsoft.com/office/powerpoint/2010/main" val="281656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l-SI"/>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E22FD4-1F78-4F07-9E18-FAEAB952AEAC}" type="datetimeFigureOut">
              <a:rPr lang="sl-SI" smtClean="0"/>
              <a:t>13.6.2017</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1160628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l-SI"/>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1E22FD4-1F78-4F07-9E18-FAEAB952AEAC}" type="datetimeFigureOut">
              <a:rPr lang="sl-SI" smtClean="0"/>
              <a:t>13.6.2017</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3356733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Date Placeholder 3"/>
          <p:cNvSpPr>
            <a:spLocks noGrp="1"/>
          </p:cNvSpPr>
          <p:nvPr>
            <p:ph type="dt" sz="half" idx="10"/>
          </p:nvPr>
        </p:nvSpPr>
        <p:spPr/>
        <p:txBody>
          <a:bodyPr/>
          <a:lstStyle/>
          <a:p>
            <a:fld id="{61E22FD4-1F78-4F07-9E18-FAEAB952AEAC}" type="datetimeFigureOut">
              <a:rPr lang="sl-SI" smtClean="0"/>
              <a:t>13.6.2017</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531444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sl-SI"/>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Date Placeholder 3"/>
          <p:cNvSpPr>
            <a:spLocks noGrp="1"/>
          </p:cNvSpPr>
          <p:nvPr>
            <p:ph type="dt" sz="half" idx="10"/>
          </p:nvPr>
        </p:nvSpPr>
        <p:spPr/>
        <p:txBody>
          <a:bodyPr/>
          <a:lstStyle/>
          <a:p>
            <a:fld id="{61E22FD4-1F78-4F07-9E18-FAEAB952AEAC}" type="datetimeFigureOut">
              <a:rPr lang="sl-SI" smtClean="0"/>
              <a:t>13.6.2017</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1555940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l-SI"/>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l-SI"/>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053DAAF-D6ED-498A-A47B-4C27D8A662F7}" type="datetimeFigureOut">
              <a:rPr lang="sl-SI" smtClean="0"/>
              <a:t>13.6.2017</a:t>
            </a:fld>
            <a:endParaRPr lang="sl-SI"/>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sl-SI"/>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1A9D5DA-1644-42F2-833E-167DDDCB1BF1}" type="slidenum">
              <a:rPr lang="sl-SI" smtClean="0"/>
              <a:t>‹#›</a:t>
            </a:fld>
            <a:endParaRPr lang="sl-SI"/>
          </a:p>
        </p:txBody>
      </p:sp>
    </p:spTree>
    <p:extLst>
      <p:ext uri="{BB962C8B-B14F-4D97-AF65-F5344CB8AC3E}">
        <p14:creationId xmlns:p14="http://schemas.microsoft.com/office/powerpoint/2010/main" val="3298007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l-SI"/>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l-SI"/>
          </a:p>
        </p:txBody>
      </p:sp>
      <p:sp>
        <p:nvSpPr>
          <p:cNvPr id="4" name="Date Placeholder 3"/>
          <p:cNvSpPr>
            <a:spLocks noGrp="1"/>
          </p:cNvSpPr>
          <p:nvPr>
            <p:ph type="dt" sz="half" idx="10"/>
          </p:nvPr>
        </p:nvSpPr>
        <p:spPr/>
        <p:txBody>
          <a:bodyPr/>
          <a:lstStyle/>
          <a:p>
            <a:fld id="{61E22FD4-1F78-4F07-9E18-FAEAB952AEAC}" type="datetimeFigureOut">
              <a:rPr lang="sl-SI" smtClean="0"/>
              <a:t>13.6.2017</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3552565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l-SI"/>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Date Placeholder 3"/>
          <p:cNvSpPr>
            <a:spLocks noGrp="1"/>
          </p:cNvSpPr>
          <p:nvPr>
            <p:ph type="dt" sz="half" idx="10"/>
          </p:nvPr>
        </p:nvSpPr>
        <p:spPr/>
        <p:txBody>
          <a:bodyPr/>
          <a:lstStyle/>
          <a:p>
            <a:fld id="{61E22FD4-1F78-4F07-9E18-FAEAB952AEAC}" type="datetimeFigureOut">
              <a:rPr lang="sl-SI" smtClean="0"/>
              <a:t>13.6.2017</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2813389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l-SI"/>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1E22FD4-1F78-4F07-9E18-FAEAB952AEAC}" type="datetimeFigureOut">
              <a:rPr lang="sl-SI" smtClean="0"/>
              <a:t>13.6.2017</a:t>
            </a:fld>
            <a:endParaRPr lang="sl-SI"/>
          </a:p>
        </p:txBody>
      </p:sp>
      <p:sp>
        <p:nvSpPr>
          <p:cNvPr id="5" name="Footer Placeholder 4"/>
          <p:cNvSpPr>
            <a:spLocks noGrp="1"/>
          </p:cNvSpPr>
          <p:nvPr>
            <p:ph type="ftr" sz="quarter" idx="11"/>
          </p:nvPr>
        </p:nvSpPr>
        <p:spPr/>
        <p:txBody>
          <a:bodyPr/>
          <a:lstStyle/>
          <a:p>
            <a:endParaRPr lang="sl-SI"/>
          </a:p>
        </p:txBody>
      </p:sp>
      <p:sp>
        <p:nvSpPr>
          <p:cNvPr id="6" name="Slide Number Placeholder 5"/>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375776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l-SI"/>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5" name="Date Placeholder 4"/>
          <p:cNvSpPr>
            <a:spLocks noGrp="1"/>
          </p:cNvSpPr>
          <p:nvPr>
            <p:ph type="dt" sz="half" idx="10"/>
          </p:nvPr>
        </p:nvSpPr>
        <p:spPr/>
        <p:txBody>
          <a:bodyPr/>
          <a:lstStyle/>
          <a:p>
            <a:fld id="{61E22FD4-1F78-4F07-9E18-FAEAB952AEAC}" type="datetimeFigureOut">
              <a:rPr lang="sl-SI" smtClean="0"/>
              <a:t>13.6.2017</a:t>
            </a:fld>
            <a:endParaRPr lang="sl-SI"/>
          </a:p>
        </p:txBody>
      </p:sp>
      <p:sp>
        <p:nvSpPr>
          <p:cNvPr id="6" name="Footer Placeholder 5"/>
          <p:cNvSpPr>
            <a:spLocks noGrp="1"/>
          </p:cNvSpPr>
          <p:nvPr>
            <p:ph type="ftr" sz="quarter" idx="11"/>
          </p:nvPr>
        </p:nvSpPr>
        <p:spPr/>
        <p:txBody>
          <a:bodyPr/>
          <a:lstStyle/>
          <a:p>
            <a:endParaRPr lang="sl-SI"/>
          </a:p>
        </p:txBody>
      </p:sp>
      <p:sp>
        <p:nvSpPr>
          <p:cNvPr id="7" name="Slide Number Placeholder 6"/>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478437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sl-SI"/>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7" name="Date Placeholder 6"/>
          <p:cNvSpPr>
            <a:spLocks noGrp="1"/>
          </p:cNvSpPr>
          <p:nvPr>
            <p:ph type="dt" sz="half" idx="10"/>
          </p:nvPr>
        </p:nvSpPr>
        <p:spPr/>
        <p:txBody>
          <a:bodyPr/>
          <a:lstStyle/>
          <a:p>
            <a:fld id="{61E22FD4-1F78-4F07-9E18-FAEAB952AEAC}" type="datetimeFigureOut">
              <a:rPr lang="sl-SI" smtClean="0"/>
              <a:t>13.6.2017</a:t>
            </a:fld>
            <a:endParaRPr lang="sl-SI"/>
          </a:p>
        </p:txBody>
      </p:sp>
      <p:sp>
        <p:nvSpPr>
          <p:cNvPr id="8" name="Footer Placeholder 7"/>
          <p:cNvSpPr>
            <a:spLocks noGrp="1"/>
          </p:cNvSpPr>
          <p:nvPr>
            <p:ph type="ftr" sz="quarter" idx="11"/>
          </p:nvPr>
        </p:nvSpPr>
        <p:spPr/>
        <p:txBody>
          <a:bodyPr/>
          <a:lstStyle/>
          <a:p>
            <a:endParaRPr lang="sl-SI"/>
          </a:p>
        </p:txBody>
      </p:sp>
      <p:sp>
        <p:nvSpPr>
          <p:cNvPr id="9" name="Slide Number Placeholder 8"/>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3047092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l-SI"/>
          </a:p>
        </p:txBody>
      </p:sp>
      <p:sp>
        <p:nvSpPr>
          <p:cNvPr id="3" name="Date Placeholder 2"/>
          <p:cNvSpPr>
            <a:spLocks noGrp="1"/>
          </p:cNvSpPr>
          <p:nvPr>
            <p:ph type="dt" sz="half" idx="10"/>
          </p:nvPr>
        </p:nvSpPr>
        <p:spPr/>
        <p:txBody>
          <a:bodyPr/>
          <a:lstStyle/>
          <a:p>
            <a:fld id="{61E22FD4-1F78-4F07-9E18-FAEAB952AEAC}" type="datetimeFigureOut">
              <a:rPr lang="sl-SI" smtClean="0"/>
              <a:t>13.6.2017</a:t>
            </a:fld>
            <a:endParaRPr lang="sl-SI"/>
          </a:p>
        </p:txBody>
      </p:sp>
      <p:sp>
        <p:nvSpPr>
          <p:cNvPr id="4" name="Footer Placeholder 3"/>
          <p:cNvSpPr>
            <a:spLocks noGrp="1"/>
          </p:cNvSpPr>
          <p:nvPr>
            <p:ph type="ftr" sz="quarter" idx="11"/>
          </p:nvPr>
        </p:nvSpPr>
        <p:spPr/>
        <p:txBody>
          <a:bodyPr/>
          <a:lstStyle/>
          <a:p>
            <a:endParaRPr lang="sl-SI"/>
          </a:p>
        </p:txBody>
      </p:sp>
      <p:sp>
        <p:nvSpPr>
          <p:cNvPr id="5" name="Slide Number Placeholder 4"/>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145798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E22FD4-1F78-4F07-9E18-FAEAB952AEAC}" type="datetimeFigureOut">
              <a:rPr lang="sl-SI" smtClean="0"/>
              <a:t>13.6.2017</a:t>
            </a:fld>
            <a:endParaRPr lang="sl-SI"/>
          </a:p>
        </p:txBody>
      </p:sp>
      <p:sp>
        <p:nvSpPr>
          <p:cNvPr id="3" name="Footer Placeholder 2"/>
          <p:cNvSpPr>
            <a:spLocks noGrp="1"/>
          </p:cNvSpPr>
          <p:nvPr>
            <p:ph type="ftr" sz="quarter" idx="11"/>
          </p:nvPr>
        </p:nvSpPr>
        <p:spPr/>
        <p:txBody>
          <a:bodyPr/>
          <a:lstStyle/>
          <a:p>
            <a:endParaRPr lang="sl-SI"/>
          </a:p>
        </p:txBody>
      </p:sp>
      <p:sp>
        <p:nvSpPr>
          <p:cNvPr id="4" name="Slide Number Placeholder 3"/>
          <p:cNvSpPr>
            <a:spLocks noGrp="1"/>
          </p:cNvSpPr>
          <p:nvPr>
            <p:ph type="sldNum" sz="quarter" idx="12"/>
          </p:nvPr>
        </p:nvSpPr>
        <p:spPr/>
        <p:txBody>
          <a:bodyPr/>
          <a:lstStyle/>
          <a:p>
            <a:fld id="{5F073669-2CB5-4DC3-B17E-705A4E5D32F5}" type="slidenum">
              <a:rPr lang="sl-SI" smtClean="0"/>
              <a:t>‹#›</a:t>
            </a:fld>
            <a:endParaRPr lang="sl-SI"/>
          </a:p>
        </p:txBody>
      </p:sp>
    </p:spTree>
    <p:extLst>
      <p:ext uri="{BB962C8B-B14F-4D97-AF65-F5344CB8AC3E}">
        <p14:creationId xmlns:p14="http://schemas.microsoft.com/office/powerpoint/2010/main" val="36820521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9052" y="1746665"/>
            <a:ext cx="10515600" cy="1325563"/>
          </a:xfrm>
          <a:prstGeom prst="rect">
            <a:avLst/>
          </a:prstGeom>
        </p:spPr>
        <p:txBody>
          <a:bodyPr vert="horz" lIns="91440" tIns="45720" rIns="91440" bIns="45720" rtlCol="0" anchor="ctr">
            <a:normAutofit/>
          </a:bodyPr>
          <a:lstStyle/>
          <a:p>
            <a:r>
              <a:rPr lang="en-US" dirty="0"/>
              <a:t>Click to edit Master title style</a:t>
            </a:r>
            <a:endParaRPr lang="sl-SI" dirty="0"/>
          </a:p>
        </p:txBody>
      </p:sp>
      <p:sp>
        <p:nvSpPr>
          <p:cNvPr id="3" name="Text Placeholder 2"/>
          <p:cNvSpPr>
            <a:spLocks noGrp="1"/>
          </p:cNvSpPr>
          <p:nvPr>
            <p:ph type="body" idx="1"/>
          </p:nvPr>
        </p:nvSpPr>
        <p:spPr>
          <a:xfrm>
            <a:off x="699052" y="3220279"/>
            <a:ext cx="10515600" cy="227585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l-SI"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7050" y="0"/>
            <a:ext cx="11296316" cy="1008822"/>
          </a:xfrm>
          <a:prstGeom prst="rect">
            <a:avLst/>
          </a:prstGeom>
        </p:spPr>
      </p:pic>
      <p:pic>
        <p:nvPicPr>
          <p:cNvPr id="11"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t="2333" r="16968" b="1984"/>
          <a:stretch>
            <a:fillRect/>
          </a:stretch>
        </p:blipFill>
        <p:spPr bwMode="auto">
          <a:xfrm>
            <a:off x="8510588" y="2997200"/>
            <a:ext cx="3681412" cy="386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4866224"/>
      </p:ext>
    </p:extLst>
  </p:cSld>
  <p:clrMap bg1="lt1" tx1="dk1" bg2="lt2" tx2="dk2" accent1="accent1" accent2="accent2" accent3="accent3" accent4="accent4" accent5="accent5" accent6="accent6" hlink="hlink" folHlink="folHlink"/>
  <p:sldLayoutIdLst>
    <p:sldLayoutId id="2147483655"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l-SI"/>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E22FD4-1F78-4F07-9E18-FAEAB952AEAC}" type="datetimeFigureOut">
              <a:rPr lang="sl-SI" smtClean="0"/>
              <a:t>13.6.2017</a:t>
            </a:fld>
            <a:endParaRPr lang="sl-S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073669-2CB5-4DC3-B17E-705A4E5D32F5}" type="slidenum">
              <a:rPr lang="sl-SI" smtClean="0"/>
              <a:t>‹#›</a:t>
            </a:fld>
            <a:endParaRPr lang="sl-SI"/>
          </a:p>
        </p:txBody>
      </p:sp>
    </p:spTree>
    <p:extLst>
      <p:ext uri="{BB962C8B-B14F-4D97-AF65-F5344CB8AC3E}">
        <p14:creationId xmlns:p14="http://schemas.microsoft.com/office/powerpoint/2010/main" val="2002835072"/>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1282907"/>
          </a:xfrm>
        </p:spPr>
        <p:txBody>
          <a:bodyPr>
            <a:normAutofit/>
          </a:bodyPr>
          <a:lstStyle/>
          <a:p>
            <a:pPr algn="just"/>
            <a:r>
              <a:rPr lang="en-GB" sz="4800" dirty="0"/>
              <a:t>D</a:t>
            </a:r>
            <a:r>
              <a:rPr lang="sl-SI" sz="4800" dirty="0"/>
              <a:t>a</a:t>
            </a:r>
            <a:r>
              <a:rPr lang="en-GB" sz="4800" dirty="0" err="1"/>
              <a:t>nube</a:t>
            </a:r>
            <a:r>
              <a:rPr lang="en-GB" sz="4800" dirty="0"/>
              <a:t> Transnational Programme </a:t>
            </a:r>
          </a:p>
        </p:txBody>
      </p:sp>
      <p:sp>
        <p:nvSpPr>
          <p:cNvPr id="3" name="Subtitle 2"/>
          <p:cNvSpPr>
            <a:spLocks noGrp="1"/>
          </p:cNvSpPr>
          <p:nvPr>
            <p:ph type="subTitle" idx="1"/>
          </p:nvPr>
        </p:nvSpPr>
        <p:spPr>
          <a:xfrm>
            <a:off x="1524000" y="2747273"/>
            <a:ext cx="9144000" cy="2590040"/>
          </a:xfrm>
        </p:spPr>
        <p:txBody>
          <a:bodyPr>
            <a:normAutofit fontScale="92500" lnSpcReduction="10000"/>
          </a:bodyPr>
          <a:lstStyle/>
          <a:p>
            <a:r>
              <a:rPr lang="sl-SI" b="1" dirty="0"/>
              <a:t/>
            </a:r>
            <a:br>
              <a:rPr lang="sl-SI" b="1" dirty="0"/>
            </a:br>
            <a:r>
              <a:rPr lang="en-GB" b="1" dirty="0" err="1" smtClean="0">
                <a:solidFill>
                  <a:schemeClr val="accent5"/>
                </a:solidFill>
              </a:rPr>
              <a:t>Capitali</a:t>
            </a:r>
            <a:r>
              <a:rPr lang="hu-HU" b="1" dirty="0" smtClean="0">
                <a:solidFill>
                  <a:schemeClr val="accent5"/>
                </a:solidFill>
              </a:rPr>
              <a:t>s</a:t>
            </a:r>
            <a:r>
              <a:rPr lang="en-GB" b="1" dirty="0" err="1" smtClean="0">
                <a:solidFill>
                  <a:schemeClr val="accent5"/>
                </a:solidFill>
              </a:rPr>
              <a:t>ation</a:t>
            </a:r>
            <a:r>
              <a:rPr lang="en-GB" b="1" dirty="0" smtClean="0">
                <a:solidFill>
                  <a:schemeClr val="accent5"/>
                </a:solidFill>
              </a:rPr>
              <a:t> </a:t>
            </a:r>
            <a:r>
              <a:rPr lang="sl-SI" b="1" dirty="0" err="1">
                <a:solidFill>
                  <a:schemeClr val="accent5"/>
                </a:solidFill>
              </a:rPr>
              <a:t>Thematic</a:t>
            </a:r>
            <a:r>
              <a:rPr lang="sl-SI" b="1" dirty="0">
                <a:solidFill>
                  <a:schemeClr val="accent5"/>
                </a:solidFill>
              </a:rPr>
              <a:t> </a:t>
            </a:r>
            <a:r>
              <a:rPr lang="en-GB" b="1" dirty="0">
                <a:solidFill>
                  <a:schemeClr val="accent5"/>
                </a:solidFill>
              </a:rPr>
              <a:t>Pole 6</a:t>
            </a:r>
            <a:endParaRPr lang="sl-SI" b="1" dirty="0">
              <a:solidFill>
                <a:schemeClr val="accent5"/>
              </a:solidFill>
            </a:endParaRPr>
          </a:p>
          <a:p>
            <a:endParaRPr lang="sl-SI" b="1" dirty="0">
              <a:solidFill>
                <a:schemeClr val="accent5"/>
              </a:solidFill>
            </a:endParaRPr>
          </a:p>
          <a:p>
            <a:r>
              <a:rPr lang="en-US" sz="6000" dirty="0">
                <a:solidFill>
                  <a:schemeClr val="accent5"/>
                </a:solidFill>
                <a:latin typeface="+mj-lt"/>
                <a:ea typeface="+mj-ea"/>
                <a:cs typeface="+mj-cs"/>
              </a:rPr>
              <a:t>Sustainable Transport Systems and Mobility</a:t>
            </a:r>
            <a:endParaRPr lang="en-GB" sz="6000" dirty="0">
              <a:solidFill>
                <a:schemeClr val="accent5"/>
              </a:solidFill>
              <a:latin typeface="+mj-lt"/>
              <a:ea typeface="+mj-ea"/>
              <a:cs typeface="+mj-cs"/>
            </a:endParaRPr>
          </a:p>
          <a:p>
            <a:endParaRPr lang="en-GB" dirty="0"/>
          </a:p>
          <a:p>
            <a:endParaRPr lang="sl-SI" dirty="0"/>
          </a:p>
          <a:p>
            <a:endParaRPr lang="sl-SI" dirty="0"/>
          </a:p>
          <a:p>
            <a:endParaRPr lang="en-GB" dirty="0"/>
          </a:p>
        </p:txBody>
      </p:sp>
      <p:sp>
        <p:nvSpPr>
          <p:cNvPr id="7" name="TextBox 6"/>
          <p:cNvSpPr txBox="1"/>
          <p:nvPr/>
        </p:nvSpPr>
        <p:spPr>
          <a:xfrm flipH="1">
            <a:off x="5270193" y="6177839"/>
            <a:ext cx="3171321" cy="369332"/>
          </a:xfrm>
          <a:prstGeom prst="rect">
            <a:avLst/>
          </a:prstGeom>
          <a:noFill/>
        </p:spPr>
        <p:txBody>
          <a:bodyPr wrap="square" rtlCol="0">
            <a:spAutoFit/>
          </a:bodyPr>
          <a:lstStyle/>
          <a:p>
            <a:pPr algn="ctr"/>
            <a:r>
              <a:rPr lang="sl-SI" dirty="0" smtClean="0"/>
              <a:t>Ljubljana; </a:t>
            </a:r>
            <a:endParaRPr lang="sl-SI" dirty="0"/>
          </a:p>
        </p:txBody>
      </p:sp>
      <p:sp>
        <p:nvSpPr>
          <p:cNvPr id="8" name="TextBox 7"/>
          <p:cNvSpPr txBox="1"/>
          <p:nvPr/>
        </p:nvSpPr>
        <p:spPr>
          <a:xfrm flipH="1">
            <a:off x="155509" y="5900840"/>
            <a:ext cx="3849820" cy="923330"/>
          </a:xfrm>
          <a:prstGeom prst="rect">
            <a:avLst/>
          </a:prstGeom>
          <a:noFill/>
        </p:spPr>
        <p:txBody>
          <a:bodyPr wrap="square" rtlCol="0">
            <a:spAutoFit/>
          </a:bodyPr>
          <a:lstStyle/>
          <a:p>
            <a:r>
              <a:rPr lang="sl-SI" b="1" dirty="0"/>
              <a:t>Marko Govek, </a:t>
            </a:r>
            <a:r>
              <a:rPr lang="sl-SI" b="1" dirty="0" smtClean="0"/>
              <a:t>  Danilo Čeh</a:t>
            </a:r>
            <a:endParaRPr lang="sl-SI" b="1" dirty="0"/>
          </a:p>
          <a:p>
            <a:r>
              <a:rPr lang="sl-SI" dirty="0" err="1"/>
              <a:t>Municipality</a:t>
            </a:r>
            <a:r>
              <a:rPr lang="sl-SI" dirty="0"/>
              <a:t> of </a:t>
            </a:r>
            <a:r>
              <a:rPr lang="sl-SI" dirty="0" smtClean="0"/>
              <a:t>Velenje, </a:t>
            </a:r>
            <a:r>
              <a:rPr lang="sl-SI" dirty="0" err="1" smtClean="0"/>
              <a:t>Scientific</a:t>
            </a:r>
            <a:r>
              <a:rPr lang="sl-SI" dirty="0"/>
              <a:t> </a:t>
            </a:r>
            <a:r>
              <a:rPr lang="sl-SI" dirty="0" err="1" smtClean="0"/>
              <a:t>Reserch</a:t>
            </a:r>
            <a:r>
              <a:rPr lang="sl-SI" dirty="0" smtClean="0"/>
              <a:t> centre Bistra Ptuj</a:t>
            </a:r>
            <a:endParaRPr lang="sl-SI" dirty="0"/>
          </a:p>
        </p:txBody>
      </p:sp>
    </p:spTree>
    <p:extLst>
      <p:ext uri="{BB962C8B-B14F-4D97-AF65-F5344CB8AC3E}">
        <p14:creationId xmlns:p14="http://schemas.microsoft.com/office/powerpoint/2010/main" val="20069045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074" y="2858278"/>
            <a:ext cx="9144000" cy="1364993"/>
          </a:xfrm>
        </p:spPr>
        <p:txBody>
          <a:bodyPr>
            <a:normAutofit/>
          </a:bodyPr>
          <a:lstStyle/>
          <a:p>
            <a:endParaRPr lang="sl-SI" dirty="0"/>
          </a:p>
          <a:p>
            <a:endParaRPr lang="sl-SI" dirty="0"/>
          </a:p>
          <a:p>
            <a:endParaRPr lang="sl-SI" dirty="0"/>
          </a:p>
        </p:txBody>
      </p:sp>
      <p:sp>
        <p:nvSpPr>
          <p:cNvPr id="4" name="Subtitle 2"/>
          <p:cNvSpPr txBox="1">
            <a:spLocks/>
          </p:cNvSpPr>
          <p:nvPr/>
        </p:nvSpPr>
        <p:spPr>
          <a:xfrm>
            <a:off x="445131" y="976992"/>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dirty="0"/>
              <a:t>Project </a:t>
            </a:r>
            <a:r>
              <a:rPr lang="sl-SI" dirty="0" err="1"/>
              <a:t>presentation</a:t>
            </a:r>
            <a:r>
              <a:rPr lang="sl-SI" dirty="0"/>
              <a:t>: </a:t>
            </a:r>
            <a:r>
              <a:rPr lang="sl-SI" b="1" dirty="0" err="1"/>
              <a:t>eGUTS</a:t>
            </a:r>
            <a:r>
              <a:rPr lang="sl-SI" b="1" dirty="0"/>
              <a:t>, </a:t>
            </a:r>
            <a:r>
              <a:rPr lang="en-US" b="1" dirty="0"/>
              <a:t>Electric, Electronic and Green Urban Transport Systems </a:t>
            </a:r>
            <a:endParaRPr lang="sl-SI" b="1" dirty="0"/>
          </a:p>
          <a:p>
            <a:endParaRPr lang="sl-SI" dirty="0"/>
          </a:p>
          <a:p>
            <a:endParaRPr lang="sl-SI" dirty="0"/>
          </a:p>
          <a:p>
            <a:endParaRPr lang="sl-SI" dirty="0"/>
          </a:p>
        </p:txBody>
      </p:sp>
      <p:sp>
        <p:nvSpPr>
          <p:cNvPr id="5" name="Subtitle 2"/>
          <p:cNvSpPr txBox="1">
            <a:spLocks/>
          </p:cNvSpPr>
          <p:nvPr/>
        </p:nvSpPr>
        <p:spPr>
          <a:xfrm>
            <a:off x="445131" y="1060579"/>
            <a:ext cx="9937474" cy="499187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sl-SI" dirty="0"/>
          </a:p>
          <a:p>
            <a:endParaRPr lang="sl-SI" dirty="0"/>
          </a:p>
          <a:p>
            <a:pPr algn="l"/>
            <a:r>
              <a:rPr lang="sl-SI" b="1" dirty="0" err="1">
                <a:solidFill>
                  <a:schemeClr val="accent1"/>
                </a:solidFill>
              </a:rPr>
              <a:t>eGUTS</a:t>
            </a:r>
            <a:r>
              <a:rPr lang="sl-SI" b="1" dirty="0">
                <a:solidFill>
                  <a:schemeClr val="accent1"/>
                </a:solidFill>
              </a:rPr>
              <a:t> </a:t>
            </a:r>
            <a:r>
              <a:rPr lang="sl-SI" b="1" dirty="0" err="1">
                <a:solidFill>
                  <a:schemeClr val="accent1"/>
                </a:solidFill>
              </a:rPr>
              <a:t>contribution</a:t>
            </a:r>
            <a:r>
              <a:rPr lang="sl-SI" b="1" dirty="0">
                <a:solidFill>
                  <a:schemeClr val="accent1"/>
                </a:solidFill>
              </a:rPr>
              <a:t> </a:t>
            </a:r>
            <a:r>
              <a:rPr lang="sl-SI" b="1" dirty="0"/>
              <a:t>– </a:t>
            </a:r>
            <a:r>
              <a:rPr lang="sl-SI" b="1" dirty="0" err="1"/>
              <a:t>keywords</a:t>
            </a:r>
            <a:r>
              <a:rPr lang="sl-SI" b="1" dirty="0"/>
              <a:t>: e-</a:t>
            </a:r>
            <a:r>
              <a:rPr lang="sl-SI" b="1" dirty="0" err="1"/>
              <a:t>mobility</a:t>
            </a:r>
            <a:r>
              <a:rPr lang="sl-SI" b="1" dirty="0"/>
              <a:t> in </a:t>
            </a:r>
            <a:r>
              <a:rPr lang="sl-SI" b="1" dirty="0" err="1"/>
              <a:t>Danube</a:t>
            </a:r>
            <a:r>
              <a:rPr lang="sl-SI" b="1" dirty="0"/>
              <a:t> area, e-</a:t>
            </a:r>
            <a:r>
              <a:rPr lang="sl-SI" b="1" dirty="0" err="1"/>
              <a:t>mobility</a:t>
            </a:r>
            <a:r>
              <a:rPr lang="sl-SI" b="1" dirty="0"/>
              <a:t> </a:t>
            </a:r>
            <a:r>
              <a:rPr lang="sl-SI" b="1" dirty="0" err="1"/>
              <a:t>app</a:t>
            </a:r>
            <a:endParaRPr lang="sl-SI" b="1" dirty="0"/>
          </a:p>
          <a:p>
            <a:pPr marL="342900" indent="-342900" algn="l">
              <a:buFont typeface="Wingdings" panose="05000000000000000000" pitchFamily="2" charset="2"/>
              <a:buChar char="Ø"/>
            </a:pPr>
            <a:r>
              <a:rPr lang="en-US" dirty="0"/>
              <a:t>Regional </a:t>
            </a:r>
            <a:r>
              <a:rPr lang="en-US" dirty="0" err="1"/>
              <a:t>Strateg</a:t>
            </a:r>
            <a:r>
              <a:rPr lang="sl-SI" dirty="0"/>
              <a:t>ic</a:t>
            </a:r>
            <a:r>
              <a:rPr lang="en-US" dirty="0"/>
              <a:t> Platforms</a:t>
            </a:r>
          </a:p>
          <a:p>
            <a:pPr marL="342900" indent="-342900" algn="l">
              <a:buFont typeface="Wingdings" panose="05000000000000000000" pitchFamily="2" charset="2"/>
              <a:buChar char="Ø"/>
            </a:pPr>
            <a:r>
              <a:rPr lang="en-US" dirty="0" err="1"/>
              <a:t>eGUTS</a:t>
            </a:r>
            <a:r>
              <a:rPr lang="en-US" dirty="0"/>
              <a:t> Standards</a:t>
            </a:r>
          </a:p>
          <a:p>
            <a:pPr marL="342900" indent="-342900" algn="l">
              <a:buFont typeface="Wingdings" panose="05000000000000000000" pitchFamily="2" charset="2"/>
              <a:buChar char="Ø"/>
            </a:pPr>
            <a:r>
              <a:rPr lang="en-US" dirty="0"/>
              <a:t>DTP </a:t>
            </a:r>
            <a:r>
              <a:rPr lang="en-US" dirty="0" err="1"/>
              <a:t>eMob</a:t>
            </a:r>
            <a:r>
              <a:rPr lang="en-US" dirty="0"/>
              <a:t> Strategy</a:t>
            </a:r>
          </a:p>
          <a:p>
            <a:pPr marL="342900" indent="-342900" algn="l">
              <a:buFont typeface="Wingdings" panose="05000000000000000000" pitchFamily="2" charset="2"/>
              <a:buChar char="Ø"/>
            </a:pPr>
            <a:r>
              <a:rPr lang="en-US" dirty="0"/>
              <a:t>Individual Local Action Plans for </a:t>
            </a:r>
            <a:r>
              <a:rPr lang="en-US" dirty="0" err="1"/>
              <a:t>eGUTS</a:t>
            </a:r>
            <a:r>
              <a:rPr lang="en-US" dirty="0"/>
              <a:t> Cities</a:t>
            </a:r>
          </a:p>
          <a:p>
            <a:pPr marL="342900" indent="-342900" algn="l">
              <a:buFont typeface="Wingdings" panose="05000000000000000000" pitchFamily="2" charset="2"/>
              <a:buChar char="Ø"/>
            </a:pPr>
            <a:r>
              <a:rPr lang="en-US" dirty="0"/>
              <a:t>Trainings on elaboration of Local Action Plans</a:t>
            </a:r>
          </a:p>
          <a:p>
            <a:pPr marL="342900" indent="-342900" algn="l">
              <a:buFont typeface="Wingdings" panose="05000000000000000000" pitchFamily="2" charset="2"/>
              <a:buChar char="Ø"/>
            </a:pPr>
            <a:r>
              <a:rPr lang="en-US" dirty="0" err="1"/>
              <a:t>eGUTS</a:t>
            </a:r>
            <a:r>
              <a:rPr lang="en-US" dirty="0"/>
              <a:t> APP </a:t>
            </a:r>
            <a:endParaRPr lang="sl-SI" dirty="0"/>
          </a:p>
          <a:p>
            <a:pPr marL="342900" indent="-342900" algn="l">
              <a:buFont typeface="Wingdings" panose="05000000000000000000" pitchFamily="2" charset="2"/>
              <a:buChar char="Ø"/>
            </a:pPr>
            <a:r>
              <a:rPr lang="en-US" dirty="0"/>
              <a:t>3 types of Pilot Actions in DTP Cities &amp; Regions</a:t>
            </a:r>
            <a:r>
              <a:rPr lang="sl-SI" dirty="0"/>
              <a:t> (</a:t>
            </a:r>
            <a:r>
              <a:rPr lang="sl-SI" dirty="0" err="1"/>
              <a:t>charging</a:t>
            </a:r>
            <a:r>
              <a:rPr lang="sl-SI" dirty="0"/>
              <a:t> </a:t>
            </a:r>
            <a:r>
              <a:rPr lang="sl-SI" dirty="0" err="1"/>
              <a:t>infrastructure</a:t>
            </a:r>
            <a:r>
              <a:rPr lang="sl-SI" dirty="0"/>
              <a:t>, e-</a:t>
            </a:r>
            <a:r>
              <a:rPr lang="sl-SI" dirty="0" err="1"/>
              <a:t>vehicles</a:t>
            </a:r>
            <a:r>
              <a:rPr lang="sl-SI" dirty="0"/>
              <a:t>, </a:t>
            </a:r>
            <a:r>
              <a:rPr lang="sl-SI" dirty="0" err="1"/>
              <a:t>electric</a:t>
            </a:r>
            <a:r>
              <a:rPr lang="sl-SI" dirty="0"/>
              <a:t> PT) </a:t>
            </a:r>
            <a:endParaRPr lang="en-US" dirty="0"/>
          </a:p>
          <a:p>
            <a:pPr marL="342900" indent="-342900" algn="l">
              <a:buFont typeface="Arial" panose="020B0604020202020204" pitchFamily="34" charset="0"/>
              <a:buChar char="•"/>
            </a:pPr>
            <a:endParaRPr lang="sl-SI" dirty="0"/>
          </a:p>
          <a:p>
            <a:pPr algn="l"/>
            <a:endParaRPr lang="en-US"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Tree>
    <p:extLst>
      <p:ext uri="{BB962C8B-B14F-4D97-AF65-F5344CB8AC3E}">
        <p14:creationId xmlns:p14="http://schemas.microsoft.com/office/powerpoint/2010/main" val="2229854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074" y="2858278"/>
            <a:ext cx="9144000" cy="1364993"/>
          </a:xfrm>
        </p:spPr>
        <p:txBody>
          <a:bodyPr>
            <a:normAutofit/>
          </a:bodyPr>
          <a:lstStyle/>
          <a:p>
            <a:endParaRPr lang="sl-SI" dirty="0"/>
          </a:p>
          <a:p>
            <a:endParaRPr lang="sl-SI" dirty="0"/>
          </a:p>
          <a:p>
            <a:endParaRPr lang="sl-SI" dirty="0"/>
          </a:p>
        </p:txBody>
      </p:sp>
      <p:sp>
        <p:nvSpPr>
          <p:cNvPr id="4" name="Subtitle 2"/>
          <p:cNvSpPr txBox="1">
            <a:spLocks/>
          </p:cNvSpPr>
          <p:nvPr/>
        </p:nvSpPr>
        <p:spPr>
          <a:xfrm>
            <a:off x="445131" y="976992"/>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dirty="0"/>
              <a:t>Project </a:t>
            </a:r>
            <a:r>
              <a:rPr lang="sl-SI" dirty="0" err="1"/>
              <a:t>presentation</a:t>
            </a:r>
            <a:r>
              <a:rPr lang="sl-SI" dirty="0"/>
              <a:t>: </a:t>
            </a:r>
            <a:r>
              <a:rPr lang="en-US" b="1" dirty="0" err="1"/>
              <a:t>LinkingDanube</a:t>
            </a:r>
            <a:r>
              <a:rPr lang="sl-SI" b="1" dirty="0"/>
              <a:t> - </a:t>
            </a:r>
            <a:r>
              <a:rPr lang="en-US" b="1" dirty="0"/>
              <a:t>Linking transnational, multimodal </a:t>
            </a:r>
            <a:r>
              <a:rPr lang="en-US" b="1" dirty="0" err="1"/>
              <a:t>traveller</a:t>
            </a:r>
            <a:r>
              <a:rPr lang="en-US" b="1" dirty="0"/>
              <a:t> information and journey planners for environmentally-friendly mobility in the Danube Region</a:t>
            </a:r>
            <a:endParaRPr lang="sl-SI" dirty="0"/>
          </a:p>
          <a:p>
            <a:endParaRPr lang="sl-SI" dirty="0"/>
          </a:p>
          <a:p>
            <a:endParaRPr lang="sl-SI" b="1" dirty="0"/>
          </a:p>
        </p:txBody>
      </p:sp>
      <p:sp>
        <p:nvSpPr>
          <p:cNvPr id="5" name="Subtitle 2"/>
          <p:cNvSpPr txBox="1">
            <a:spLocks/>
          </p:cNvSpPr>
          <p:nvPr/>
        </p:nvSpPr>
        <p:spPr>
          <a:xfrm>
            <a:off x="445131" y="2264229"/>
            <a:ext cx="10065364" cy="3439885"/>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sl-SI" dirty="0"/>
          </a:p>
          <a:p>
            <a:pPr algn="l"/>
            <a:r>
              <a:rPr lang="sl-SI" sz="9600" b="1" dirty="0" err="1">
                <a:solidFill>
                  <a:schemeClr val="accent1"/>
                </a:solidFill>
              </a:rPr>
              <a:t>LinkingDanube</a:t>
            </a:r>
            <a:r>
              <a:rPr lang="sl-SI" sz="9600" b="1" dirty="0">
                <a:solidFill>
                  <a:schemeClr val="accent1"/>
                </a:solidFill>
              </a:rPr>
              <a:t> </a:t>
            </a:r>
            <a:r>
              <a:rPr lang="sl-SI" sz="9600" b="1" dirty="0" err="1">
                <a:solidFill>
                  <a:schemeClr val="accent1"/>
                </a:solidFill>
              </a:rPr>
              <a:t>contribution</a:t>
            </a:r>
            <a:r>
              <a:rPr lang="sl-SI" sz="9600" b="1" dirty="0">
                <a:solidFill>
                  <a:schemeClr val="accent1"/>
                </a:solidFill>
              </a:rPr>
              <a:t> </a:t>
            </a:r>
            <a:r>
              <a:rPr lang="sl-SI" sz="9600" b="1" dirty="0"/>
              <a:t>- </a:t>
            </a:r>
            <a:r>
              <a:rPr lang="sl-SI" sz="9600" b="1" dirty="0" err="1"/>
              <a:t>key</a:t>
            </a:r>
            <a:r>
              <a:rPr lang="sl-SI" sz="9600" b="1" dirty="0"/>
              <a:t> </a:t>
            </a:r>
            <a:r>
              <a:rPr lang="sl-SI" sz="9600" b="1" dirty="0" err="1"/>
              <a:t>words</a:t>
            </a:r>
            <a:r>
              <a:rPr lang="sl-SI" sz="9600" b="1" dirty="0"/>
              <a:t>: </a:t>
            </a:r>
            <a:r>
              <a:rPr lang="sl-SI" sz="9600" b="1" dirty="0" err="1"/>
              <a:t>cross</a:t>
            </a:r>
            <a:r>
              <a:rPr lang="sl-SI" sz="9600" b="1" dirty="0"/>
              <a:t>- </a:t>
            </a:r>
            <a:r>
              <a:rPr lang="sl-SI" sz="9600" b="1" dirty="0" err="1"/>
              <a:t>border</a:t>
            </a:r>
            <a:r>
              <a:rPr lang="sl-SI" sz="9600" b="1" dirty="0"/>
              <a:t> </a:t>
            </a:r>
            <a:r>
              <a:rPr lang="sl-SI" sz="9600" b="1" dirty="0" err="1"/>
              <a:t>public</a:t>
            </a:r>
            <a:r>
              <a:rPr lang="sl-SI" sz="9600" b="1" dirty="0"/>
              <a:t> transport, </a:t>
            </a:r>
            <a:r>
              <a:rPr lang="sl-SI" sz="9600" b="1" dirty="0" err="1"/>
              <a:t>sustainable</a:t>
            </a:r>
            <a:r>
              <a:rPr lang="sl-SI" sz="9600" b="1" dirty="0"/>
              <a:t> </a:t>
            </a:r>
            <a:r>
              <a:rPr lang="sl-SI" sz="9600" b="1" dirty="0" err="1"/>
              <a:t>mobility</a:t>
            </a:r>
            <a:r>
              <a:rPr lang="sl-SI" sz="9600" b="1" dirty="0"/>
              <a:t> </a:t>
            </a:r>
            <a:r>
              <a:rPr lang="sl-SI" sz="9600" b="1" dirty="0" err="1"/>
              <a:t>journey</a:t>
            </a:r>
            <a:r>
              <a:rPr lang="sl-SI" sz="9600" b="1" dirty="0"/>
              <a:t> </a:t>
            </a:r>
            <a:r>
              <a:rPr lang="sl-SI" sz="9600" b="1" dirty="0" err="1"/>
              <a:t>planner</a:t>
            </a:r>
            <a:endParaRPr lang="sl-SI" sz="9600" b="1" dirty="0"/>
          </a:p>
          <a:p>
            <a:pPr marL="1143000" indent="-1143000" algn="l">
              <a:buFont typeface="Wingdings" panose="05000000000000000000" pitchFamily="2" charset="2"/>
              <a:buChar char="Ø"/>
            </a:pPr>
            <a:endParaRPr lang="sl-SI" sz="9600" dirty="0"/>
          </a:p>
          <a:p>
            <a:pPr marL="1143000" indent="-1143000" algn="l">
              <a:buFont typeface="Wingdings" panose="05000000000000000000" pitchFamily="2" charset="2"/>
              <a:buChar char="Ø"/>
            </a:pPr>
            <a:r>
              <a:rPr lang="en-US" sz="9600" dirty="0"/>
              <a:t>Concept for transnational Journey Planners</a:t>
            </a:r>
          </a:p>
          <a:p>
            <a:pPr marL="1143000" indent="-1143000" algn="l">
              <a:buFont typeface="Wingdings" panose="05000000000000000000" pitchFamily="2" charset="2"/>
              <a:buChar char="Ø"/>
            </a:pPr>
            <a:r>
              <a:rPr lang="en-US" sz="9600" dirty="0"/>
              <a:t>Technical Tool (Journey Planners)</a:t>
            </a:r>
          </a:p>
          <a:p>
            <a:pPr marL="1143000" indent="-1143000" algn="l">
              <a:buFont typeface="Wingdings" panose="05000000000000000000" pitchFamily="2" charset="2"/>
              <a:buChar char="Ø"/>
            </a:pPr>
            <a:r>
              <a:rPr lang="en-US" sz="9600" dirty="0"/>
              <a:t>Danube Scout (Website/App)</a:t>
            </a:r>
          </a:p>
          <a:p>
            <a:pPr marL="1143000" indent="-1143000" algn="l">
              <a:buFont typeface="Wingdings" panose="05000000000000000000" pitchFamily="2" charset="2"/>
              <a:buChar char="Ø"/>
            </a:pPr>
            <a:r>
              <a:rPr lang="en-US" sz="9600" dirty="0"/>
              <a:t>Pilot Action</a:t>
            </a:r>
          </a:p>
          <a:p>
            <a:pPr marL="1143000" indent="-1143000" algn="l">
              <a:buFont typeface="Wingdings" panose="05000000000000000000" pitchFamily="2" charset="2"/>
              <a:buChar char="Ø"/>
            </a:pPr>
            <a:r>
              <a:rPr lang="en-US" sz="9600" dirty="0"/>
              <a:t>Strategy Workshop</a:t>
            </a:r>
          </a:p>
          <a:p>
            <a:pPr marL="1143000" indent="-1143000" algn="l">
              <a:buFont typeface="Wingdings" panose="05000000000000000000" pitchFamily="2" charset="2"/>
              <a:buChar char="Ø"/>
            </a:pPr>
            <a:r>
              <a:rPr lang="en-US" sz="9600" dirty="0"/>
              <a:t>Local learning and dissemination Workshops</a:t>
            </a:r>
          </a:p>
          <a:p>
            <a:pPr marL="1143000" indent="-1143000" algn="l">
              <a:buFont typeface="Wingdings" panose="05000000000000000000" pitchFamily="2" charset="2"/>
              <a:buChar char="Ø"/>
            </a:pPr>
            <a:r>
              <a:rPr lang="en-US" sz="9600" dirty="0"/>
              <a:t>Exploitation Strategy</a:t>
            </a:r>
          </a:p>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Tree>
    <p:extLst>
      <p:ext uri="{BB962C8B-B14F-4D97-AF65-F5344CB8AC3E}">
        <p14:creationId xmlns:p14="http://schemas.microsoft.com/office/powerpoint/2010/main" val="6634187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074" y="2858278"/>
            <a:ext cx="9144000" cy="1364993"/>
          </a:xfrm>
        </p:spPr>
        <p:txBody>
          <a:bodyPr>
            <a:normAutofit/>
          </a:bodyPr>
          <a:lstStyle/>
          <a:p>
            <a:endParaRPr lang="sl-SI" dirty="0"/>
          </a:p>
          <a:p>
            <a:endParaRPr lang="sl-SI" dirty="0"/>
          </a:p>
          <a:p>
            <a:endParaRPr lang="sl-SI" dirty="0"/>
          </a:p>
        </p:txBody>
      </p:sp>
      <p:sp>
        <p:nvSpPr>
          <p:cNvPr id="4" name="Subtitle 2"/>
          <p:cNvSpPr txBox="1">
            <a:spLocks/>
          </p:cNvSpPr>
          <p:nvPr/>
        </p:nvSpPr>
        <p:spPr>
          <a:xfrm>
            <a:off x="445131" y="976992"/>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dirty="0"/>
              <a:t>Project </a:t>
            </a:r>
            <a:r>
              <a:rPr lang="sl-SI" dirty="0" err="1"/>
              <a:t>presentation</a:t>
            </a:r>
            <a:r>
              <a:rPr lang="sl-SI" dirty="0"/>
              <a:t>: </a:t>
            </a:r>
            <a:r>
              <a:rPr lang="en-US" b="1" dirty="0" err="1"/>
              <a:t>Transdanube.Pearls</a:t>
            </a:r>
            <a:r>
              <a:rPr lang="en-US" b="1" dirty="0"/>
              <a:t> - Network for Sustainable Mobility along the Danube </a:t>
            </a:r>
            <a:endParaRPr lang="sl-SI" dirty="0"/>
          </a:p>
          <a:p>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sl-SI" dirty="0"/>
          </a:p>
          <a:p>
            <a:pPr algn="l"/>
            <a:r>
              <a:rPr lang="en-US" sz="9600" b="1" dirty="0" err="1">
                <a:solidFill>
                  <a:schemeClr val="accent1"/>
                </a:solidFill>
              </a:rPr>
              <a:t>Transdanube.Pearls</a:t>
            </a:r>
            <a:r>
              <a:rPr lang="en-US" sz="9600" b="1" dirty="0"/>
              <a:t> </a:t>
            </a:r>
            <a:r>
              <a:rPr lang="sl-SI" sz="9600" b="1" dirty="0"/>
              <a:t>- </a:t>
            </a:r>
            <a:r>
              <a:rPr lang="sl-SI" sz="9600" b="1" dirty="0" err="1"/>
              <a:t>key</a:t>
            </a:r>
            <a:r>
              <a:rPr lang="sl-SI" sz="9600" b="1" dirty="0"/>
              <a:t> </a:t>
            </a:r>
            <a:r>
              <a:rPr lang="sl-SI" sz="9600" b="1" dirty="0" err="1"/>
              <a:t>words</a:t>
            </a:r>
            <a:r>
              <a:rPr lang="sl-SI" sz="9600" b="1" dirty="0"/>
              <a:t>: </a:t>
            </a:r>
            <a:r>
              <a:rPr lang="sl-SI" sz="9600" b="1" dirty="0" err="1"/>
              <a:t>Sustainable</a:t>
            </a:r>
            <a:r>
              <a:rPr lang="sl-SI" sz="9600" b="1" dirty="0"/>
              <a:t> </a:t>
            </a:r>
            <a:r>
              <a:rPr lang="sl-SI" sz="9600" b="1" dirty="0" err="1"/>
              <a:t>mobility</a:t>
            </a:r>
            <a:r>
              <a:rPr lang="sl-SI" sz="9600" b="1" dirty="0"/>
              <a:t> &amp; </a:t>
            </a:r>
            <a:r>
              <a:rPr lang="sl-SI" sz="9600" b="1" dirty="0" err="1"/>
              <a:t>tourism</a:t>
            </a:r>
            <a:r>
              <a:rPr lang="sl-SI" sz="9600" b="1" dirty="0"/>
              <a:t>, </a:t>
            </a:r>
            <a:r>
              <a:rPr lang="sl-SI" sz="9600" b="1" dirty="0" err="1"/>
              <a:t>multimodality</a:t>
            </a:r>
            <a:r>
              <a:rPr lang="sl-SI" sz="9600" b="1" dirty="0"/>
              <a:t> </a:t>
            </a:r>
            <a:endParaRPr lang="sl-SI" sz="9600" b="1" dirty="0" smtClean="0"/>
          </a:p>
          <a:p>
            <a:pPr algn="l"/>
            <a:endParaRPr lang="sl-SI" sz="9600" dirty="0"/>
          </a:p>
          <a:p>
            <a:pPr marL="1143000" indent="-1143000" algn="l">
              <a:buFont typeface="Wingdings" panose="05000000000000000000" pitchFamily="2" charset="2"/>
              <a:buChar char="Ø"/>
            </a:pPr>
            <a:r>
              <a:rPr lang="en-US" sz="9600" dirty="0"/>
              <a:t>Common Standards</a:t>
            </a:r>
          </a:p>
          <a:p>
            <a:pPr marL="1143000" indent="-1143000" algn="l">
              <a:buFont typeface="Wingdings" panose="05000000000000000000" pitchFamily="2" charset="2"/>
              <a:buChar char="Ø"/>
            </a:pPr>
            <a:r>
              <a:rPr lang="en-US" sz="9600" dirty="0"/>
              <a:t>Network Implementation Strategy</a:t>
            </a:r>
          </a:p>
          <a:p>
            <a:pPr marL="1143000" indent="-1143000" algn="l">
              <a:buFont typeface="Wingdings" panose="05000000000000000000" pitchFamily="2" charset="2"/>
              <a:buChar char="Ø"/>
            </a:pPr>
            <a:r>
              <a:rPr lang="en-US" sz="9600" dirty="0"/>
              <a:t>Management </a:t>
            </a:r>
            <a:r>
              <a:rPr lang="en-US" sz="9600" dirty="0" err="1"/>
              <a:t>organi</a:t>
            </a:r>
            <a:r>
              <a:rPr lang="sl-SI" sz="9600" dirty="0"/>
              <a:t>z</a:t>
            </a:r>
            <a:r>
              <a:rPr lang="en-US" sz="9600" dirty="0" err="1"/>
              <a:t>ation</a:t>
            </a:r>
            <a:endParaRPr lang="en-US" sz="9600" dirty="0"/>
          </a:p>
          <a:p>
            <a:pPr marL="1143000" indent="-1143000" algn="l">
              <a:buFont typeface="Wingdings" panose="05000000000000000000" pitchFamily="2" charset="2"/>
              <a:buChar char="Ø"/>
            </a:pPr>
            <a:r>
              <a:rPr lang="en-US" sz="9600" dirty="0"/>
              <a:t>Guidelines/Tools for Mobility Plans and Services</a:t>
            </a:r>
          </a:p>
          <a:p>
            <a:pPr marL="1143000" indent="-1143000" algn="l">
              <a:buFont typeface="Wingdings" panose="05000000000000000000" pitchFamily="2" charset="2"/>
              <a:buChar char="Ø"/>
            </a:pPr>
            <a:r>
              <a:rPr lang="en-US" sz="9600" dirty="0"/>
              <a:t>Sustainable Regional Tourism Mobility Plans SRTMPs</a:t>
            </a:r>
          </a:p>
          <a:p>
            <a:pPr marL="1143000" indent="-1143000" algn="l">
              <a:buFont typeface="Wingdings" panose="05000000000000000000" pitchFamily="2" charset="2"/>
              <a:buChar char="Ø"/>
            </a:pPr>
            <a:r>
              <a:rPr lang="en-US" sz="9600" dirty="0"/>
              <a:t>Testing new/improved mobility services</a:t>
            </a:r>
          </a:p>
          <a:p>
            <a:pPr marL="1143000" indent="-1143000" algn="l">
              <a:buFont typeface="Wingdings" panose="05000000000000000000" pitchFamily="2" charset="2"/>
              <a:buChar char="Ø"/>
            </a:pPr>
            <a:r>
              <a:rPr lang="en-US" sz="9600" dirty="0"/>
              <a:t>Guidelines/Tools for Mobility Information Services</a:t>
            </a:r>
          </a:p>
          <a:p>
            <a:pPr marL="1143000" indent="-1143000" algn="l">
              <a:buFont typeface="Wingdings" panose="05000000000000000000" pitchFamily="2" charset="2"/>
              <a:buChar char="Ø"/>
            </a:pPr>
            <a:r>
              <a:rPr lang="en-US" sz="9600" dirty="0"/>
              <a:t>Testing Mobility Information </a:t>
            </a:r>
            <a:r>
              <a:rPr lang="en-US" sz="9600" dirty="0" err="1"/>
              <a:t>Centres</a:t>
            </a:r>
            <a:endParaRPr lang="en-US" sz="9600" dirty="0"/>
          </a:p>
          <a:p>
            <a:pPr marL="1143000" indent="-1143000" algn="l">
              <a:buFont typeface="Wingdings" panose="05000000000000000000" pitchFamily="2" charset="2"/>
              <a:buChar char="Ø"/>
            </a:pPr>
            <a:r>
              <a:rPr lang="en-US" sz="9600" dirty="0"/>
              <a:t>Interfaces for exchanging mobility information</a:t>
            </a:r>
          </a:p>
          <a:p>
            <a:pPr marL="1143000" indent="-1143000" algn="l">
              <a:buFont typeface="Wingdings" panose="05000000000000000000" pitchFamily="2" charset="2"/>
              <a:buChar char="Ø"/>
            </a:pPr>
            <a:r>
              <a:rPr lang="en-US" sz="9600" dirty="0"/>
              <a:t>Trainings</a:t>
            </a:r>
            <a:r>
              <a:rPr lang="sl-SI" sz="9600" dirty="0"/>
              <a:t>, m</a:t>
            </a:r>
            <a:r>
              <a:rPr lang="en-US" sz="9600" dirty="0" err="1"/>
              <a:t>utual</a:t>
            </a:r>
            <a:r>
              <a:rPr lang="en-US" sz="9600" dirty="0"/>
              <a:t> learning workshops</a:t>
            </a:r>
            <a:r>
              <a:rPr lang="sl-SI" sz="9600" dirty="0"/>
              <a:t> &amp; </a:t>
            </a:r>
            <a:r>
              <a:rPr lang="sl-SI" sz="9600" dirty="0" err="1"/>
              <a:t>visits</a:t>
            </a:r>
            <a:endParaRPr lang="en-US" sz="9600" dirty="0"/>
          </a:p>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Tree>
    <p:extLst>
      <p:ext uri="{BB962C8B-B14F-4D97-AF65-F5344CB8AC3E}">
        <p14:creationId xmlns:p14="http://schemas.microsoft.com/office/powerpoint/2010/main" val="10339898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074" y="2858278"/>
            <a:ext cx="9144000" cy="1364993"/>
          </a:xfrm>
        </p:spPr>
        <p:txBody>
          <a:bodyPr>
            <a:normAutofit/>
          </a:bodyPr>
          <a:lstStyle/>
          <a:p>
            <a:endParaRPr lang="sl-SI" dirty="0"/>
          </a:p>
          <a:p>
            <a:endParaRPr lang="sl-SI" dirty="0"/>
          </a:p>
          <a:p>
            <a:endParaRPr lang="sl-SI" dirty="0"/>
          </a:p>
        </p:txBody>
      </p:sp>
      <p:sp>
        <p:nvSpPr>
          <p:cNvPr id="4" name="Subtitle 2"/>
          <p:cNvSpPr txBox="1">
            <a:spLocks/>
          </p:cNvSpPr>
          <p:nvPr/>
        </p:nvSpPr>
        <p:spPr>
          <a:xfrm>
            <a:off x="445131" y="976992"/>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dirty="0"/>
              <a:t>Project </a:t>
            </a:r>
            <a:r>
              <a:rPr lang="sl-SI" dirty="0" err="1"/>
              <a:t>presentation</a:t>
            </a:r>
            <a:r>
              <a:rPr lang="sl-SI" dirty="0"/>
              <a:t>: </a:t>
            </a:r>
            <a:r>
              <a:rPr lang="en-US" b="1" dirty="0"/>
              <a:t>TRANSGREEN - Integrated Transport and Green Infrastructure Planning in the Danube-Carpathian Region for the Benefit of People and Nature</a:t>
            </a:r>
            <a:endParaRPr lang="sl-SI" dirty="0"/>
          </a:p>
          <a:p>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sl-SI" dirty="0"/>
          </a:p>
          <a:p>
            <a:pPr algn="l"/>
            <a:r>
              <a:rPr lang="en-US" sz="9600" b="1" dirty="0">
                <a:solidFill>
                  <a:schemeClr val="accent1"/>
                </a:solidFill>
              </a:rPr>
              <a:t>TRANSGREEN </a:t>
            </a:r>
            <a:r>
              <a:rPr lang="sl-SI" sz="9600" b="1" dirty="0">
                <a:solidFill>
                  <a:schemeClr val="accent1"/>
                </a:solidFill>
              </a:rPr>
              <a:t>- </a:t>
            </a:r>
            <a:r>
              <a:rPr lang="sl-SI" sz="9600" b="1" dirty="0" err="1"/>
              <a:t>key</a:t>
            </a:r>
            <a:r>
              <a:rPr lang="sl-SI" sz="9600" b="1" dirty="0"/>
              <a:t> </a:t>
            </a:r>
            <a:r>
              <a:rPr lang="sl-SI" sz="9600" b="1" dirty="0" err="1"/>
              <a:t>words</a:t>
            </a:r>
            <a:r>
              <a:rPr lang="sl-SI" sz="9600" b="1" dirty="0"/>
              <a:t>: </a:t>
            </a:r>
            <a:r>
              <a:rPr lang="sl-SI" sz="9600" b="1" dirty="0" err="1"/>
              <a:t>safe</a:t>
            </a:r>
            <a:r>
              <a:rPr lang="sl-SI" sz="9600" b="1" dirty="0"/>
              <a:t> and </a:t>
            </a:r>
            <a:r>
              <a:rPr lang="sl-SI" sz="9600" b="1" dirty="0" err="1"/>
              <a:t>fauna</a:t>
            </a:r>
            <a:r>
              <a:rPr lang="sl-SI" sz="9600" b="1" dirty="0"/>
              <a:t> </a:t>
            </a:r>
            <a:r>
              <a:rPr lang="sl-SI" sz="9600" b="1" dirty="0" err="1"/>
              <a:t>friendly</a:t>
            </a:r>
            <a:r>
              <a:rPr lang="sl-SI" sz="9600" b="1" dirty="0"/>
              <a:t> </a:t>
            </a:r>
            <a:r>
              <a:rPr lang="sl-SI" sz="9600" b="1" dirty="0" err="1"/>
              <a:t>road</a:t>
            </a:r>
            <a:r>
              <a:rPr lang="sl-SI" sz="9600" b="1" dirty="0"/>
              <a:t> and </a:t>
            </a:r>
            <a:r>
              <a:rPr lang="sl-SI" sz="9600" b="1" dirty="0" err="1"/>
              <a:t>rail</a:t>
            </a:r>
            <a:r>
              <a:rPr lang="sl-SI" sz="9600" b="1" dirty="0"/>
              <a:t> </a:t>
            </a:r>
            <a:r>
              <a:rPr lang="sl-SI" sz="9600" b="1" dirty="0" err="1"/>
              <a:t>infrastructure</a:t>
            </a:r>
            <a:r>
              <a:rPr lang="sl-SI" sz="9600" b="1" dirty="0"/>
              <a:t>, </a:t>
            </a:r>
            <a:r>
              <a:rPr lang="sl-SI" sz="9600" b="1" dirty="0" err="1"/>
              <a:t>planning</a:t>
            </a:r>
            <a:r>
              <a:rPr lang="sl-SI" sz="9600" b="1" dirty="0"/>
              <a:t>, </a:t>
            </a:r>
            <a:r>
              <a:rPr lang="sl-SI" sz="9600" b="1" dirty="0" err="1"/>
              <a:t>ecological</a:t>
            </a:r>
            <a:r>
              <a:rPr lang="sl-SI" sz="9600" b="1" dirty="0"/>
              <a:t> </a:t>
            </a:r>
            <a:r>
              <a:rPr lang="sl-SI" sz="9600" b="1" dirty="0" err="1" smtClean="0"/>
              <a:t>corridors</a:t>
            </a:r>
            <a:endParaRPr lang="sl-SI" sz="9600" b="1" dirty="0" smtClean="0"/>
          </a:p>
          <a:p>
            <a:pPr algn="l"/>
            <a:endParaRPr lang="sl-SI" sz="9600" dirty="0"/>
          </a:p>
          <a:p>
            <a:pPr marL="1143000" indent="-1143000" algn="l">
              <a:buFont typeface="Wingdings" panose="05000000000000000000" pitchFamily="2" charset="2"/>
              <a:buChar char="Ø"/>
            </a:pPr>
            <a:r>
              <a:rPr lang="en-US" sz="9600" dirty="0"/>
              <a:t>Web-based database</a:t>
            </a:r>
          </a:p>
          <a:p>
            <a:pPr marL="1143000" indent="-1143000" algn="l">
              <a:buFont typeface="Wingdings" panose="05000000000000000000" pitchFamily="2" charset="2"/>
              <a:buChar char="Ø"/>
            </a:pPr>
            <a:r>
              <a:rPr lang="en-US" sz="9600" dirty="0"/>
              <a:t>Planning toolkit</a:t>
            </a:r>
          </a:p>
          <a:p>
            <a:pPr marL="1143000" indent="-1143000" algn="l">
              <a:buFont typeface="Wingdings" panose="05000000000000000000" pitchFamily="2" charset="2"/>
              <a:buChar char="Ø"/>
            </a:pPr>
            <a:r>
              <a:rPr lang="en-US" sz="9600" dirty="0"/>
              <a:t>Workshops on "Integrated transport infrastructure"</a:t>
            </a:r>
          </a:p>
          <a:p>
            <a:pPr marL="1143000" indent="-1143000" algn="l">
              <a:buFont typeface="Wingdings" panose="05000000000000000000" pitchFamily="2" charset="2"/>
              <a:buChar char="Ø"/>
            </a:pPr>
            <a:r>
              <a:rPr lang="en-US" sz="9600" dirty="0"/>
              <a:t>Catalogue of measures for each pilot site</a:t>
            </a:r>
          </a:p>
          <a:p>
            <a:pPr marL="1143000" indent="-1143000" algn="l">
              <a:buFont typeface="Wingdings" panose="05000000000000000000" pitchFamily="2" charset="2"/>
              <a:buChar char="Ø"/>
            </a:pPr>
            <a:r>
              <a:rPr lang="en-US" sz="9600" dirty="0"/>
              <a:t>Actions focusing on conflict minimization</a:t>
            </a:r>
          </a:p>
          <a:p>
            <a:pPr marL="1143000" indent="-1143000" algn="l">
              <a:buFont typeface="Wingdings" panose="05000000000000000000" pitchFamily="2" charset="2"/>
              <a:buChar char="Ø"/>
            </a:pPr>
            <a:r>
              <a:rPr lang="en-US" sz="9600" dirty="0"/>
              <a:t>E</a:t>
            </a:r>
            <a:r>
              <a:rPr lang="sl-SI" sz="9600" dirty="0" err="1"/>
              <a:t>nvironmental</a:t>
            </a:r>
            <a:r>
              <a:rPr lang="sl-SI" sz="9600" dirty="0"/>
              <a:t> </a:t>
            </a:r>
            <a:r>
              <a:rPr lang="sl-SI" sz="9600" dirty="0" err="1"/>
              <a:t>Impact</a:t>
            </a:r>
            <a:r>
              <a:rPr lang="sl-SI" sz="9600" dirty="0"/>
              <a:t> </a:t>
            </a:r>
            <a:r>
              <a:rPr lang="sl-SI" sz="9600" dirty="0" err="1"/>
              <a:t>Assesment</a:t>
            </a:r>
            <a:r>
              <a:rPr lang="en-US" sz="9600" dirty="0"/>
              <a:t> training events</a:t>
            </a:r>
          </a:p>
          <a:p>
            <a:pPr marL="1143000" indent="-1143000" algn="l">
              <a:buFont typeface="Wingdings" panose="05000000000000000000" pitchFamily="2" charset="2"/>
              <a:buChar char="Ø"/>
            </a:pPr>
            <a:r>
              <a:rPr lang="en-US" sz="9600" dirty="0"/>
              <a:t>Strategic Action Plan</a:t>
            </a:r>
            <a:r>
              <a:rPr lang="sl-SI" sz="9600" dirty="0"/>
              <a:t>s</a:t>
            </a:r>
            <a:endParaRPr lang="en-US" sz="9600" dirty="0"/>
          </a:p>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Tree>
    <p:extLst>
      <p:ext uri="{BB962C8B-B14F-4D97-AF65-F5344CB8AC3E}">
        <p14:creationId xmlns:p14="http://schemas.microsoft.com/office/powerpoint/2010/main" val="842137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Linking transnational, multimodal traveller information and journey planners for environmentally-friendly mobility in the Danube Region"/>
          <p:cNvPicPr/>
          <p:nvPr/>
        </p:nvPicPr>
        <p:blipFill>
          <a:blip r:embed="rId2">
            <a:extLst>
              <a:ext uri="{28A0092B-C50C-407E-A947-70E740481C1C}">
                <a14:useLocalDpi xmlns:a14="http://schemas.microsoft.com/office/drawing/2010/main" val="0"/>
              </a:ext>
            </a:extLst>
          </a:blip>
          <a:srcRect/>
          <a:stretch>
            <a:fillRect/>
          </a:stretch>
        </p:blipFill>
        <p:spPr bwMode="auto">
          <a:xfrm>
            <a:off x="1158389" y="3975369"/>
            <a:ext cx="2573655" cy="1715770"/>
          </a:xfrm>
          <a:prstGeom prst="rect">
            <a:avLst/>
          </a:prstGeom>
          <a:solidFill>
            <a:schemeClr val="bg1"/>
          </a:solidFill>
          <a:ln>
            <a:noFill/>
          </a:ln>
        </p:spPr>
      </p:pic>
      <p:pic>
        <p:nvPicPr>
          <p:cNvPr id="10" name="Picture 9" descr="Integrated Transport and Green Infrastructure Planning in the Danube-Carpathian Region for the Benefit of People and Nature"/>
          <p:cNvPicPr/>
          <p:nvPr/>
        </p:nvPicPr>
        <p:blipFill>
          <a:blip r:embed="rId3">
            <a:extLst>
              <a:ext uri="{28A0092B-C50C-407E-A947-70E740481C1C}">
                <a14:useLocalDpi xmlns:a14="http://schemas.microsoft.com/office/drawing/2010/main" val="0"/>
              </a:ext>
            </a:extLst>
          </a:blip>
          <a:srcRect/>
          <a:stretch>
            <a:fillRect/>
          </a:stretch>
        </p:blipFill>
        <p:spPr bwMode="auto">
          <a:xfrm>
            <a:off x="8637260" y="3974747"/>
            <a:ext cx="2573655" cy="1715770"/>
          </a:xfrm>
          <a:prstGeom prst="rect">
            <a:avLst/>
          </a:prstGeom>
          <a:solidFill>
            <a:schemeClr val="bg1"/>
          </a:solidFill>
          <a:ln>
            <a:noFill/>
          </a:ln>
        </p:spPr>
      </p:pic>
      <p:sp>
        <p:nvSpPr>
          <p:cNvPr id="3" name="Subtitle 2"/>
          <p:cNvSpPr>
            <a:spLocks noGrp="1"/>
          </p:cNvSpPr>
          <p:nvPr>
            <p:ph type="subTitle" idx="1"/>
          </p:nvPr>
        </p:nvSpPr>
        <p:spPr>
          <a:xfrm>
            <a:off x="1403074" y="2858278"/>
            <a:ext cx="9144000" cy="1364993"/>
          </a:xfrm>
          <a:solidFill>
            <a:schemeClr val="bg1"/>
          </a:solidFill>
        </p:spPr>
        <p:txBody>
          <a:bodyPr>
            <a:normAutofit/>
          </a:bodyPr>
          <a:lstStyle/>
          <a:p>
            <a:endParaRPr lang="sl-SI" dirty="0"/>
          </a:p>
          <a:p>
            <a:endParaRPr lang="sl-SI" dirty="0"/>
          </a:p>
          <a:p>
            <a:endParaRPr lang="sl-SI" dirty="0"/>
          </a:p>
        </p:txBody>
      </p:sp>
      <p:sp>
        <p:nvSpPr>
          <p:cNvPr id="4" name="Subtitle 2"/>
          <p:cNvSpPr txBox="1">
            <a:spLocks/>
          </p:cNvSpPr>
          <p:nvPr/>
        </p:nvSpPr>
        <p:spPr>
          <a:xfrm>
            <a:off x="818356" y="3203509"/>
            <a:ext cx="11056403" cy="15799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sl-SI" sz="3200" u="sng" dirty="0"/>
              <a:t>Project </a:t>
            </a:r>
            <a:r>
              <a:rPr lang="sl-SI" sz="3200" u="sng" dirty="0" err="1"/>
              <a:t>synergies</a:t>
            </a:r>
            <a:endParaRPr lang="sl-SI" sz="3200" u="sng" dirty="0"/>
          </a:p>
          <a:p>
            <a:r>
              <a:rPr lang="sl-SI" sz="2000" b="1" dirty="0">
                <a:solidFill>
                  <a:srgbClr val="92D050"/>
                </a:solidFill>
              </a:rPr>
              <a:t>(</a:t>
            </a:r>
            <a:r>
              <a:rPr lang="sl-SI" sz="2000" b="1" dirty="0" err="1">
                <a:solidFill>
                  <a:srgbClr val="92D050"/>
                </a:solidFill>
              </a:rPr>
              <a:t>stakeholders</a:t>
            </a:r>
            <a:r>
              <a:rPr lang="sl-SI" sz="2000" b="1" dirty="0">
                <a:solidFill>
                  <a:srgbClr val="92D050"/>
                </a:solidFill>
              </a:rPr>
              <a:t>, data </a:t>
            </a:r>
            <a:r>
              <a:rPr lang="sl-SI" sz="2000" b="1" dirty="0" err="1">
                <a:solidFill>
                  <a:srgbClr val="92D050"/>
                </a:solidFill>
              </a:rPr>
              <a:t>exchange</a:t>
            </a:r>
            <a:r>
              <a:rPr lang="sl-SI" sz="2000" b="1" dirty="0">
                <a:solidFill>
                  <a:srgbClr val="92D050"/>
                </a:solidFill>
              </a:rPr>
              <a:t>, </a:t>
            </a:r>
            <a:r>
              <a:rPr lang="sl-SI" sz="2000" b="1" dirty="0" err="1">
                <a:solidFill>
                  <a:srgbClr val="92D050"/>
                </a:solidFill>
              </a:rPr>
              <a:t>methodologies</a:t>
            </a:r>
            <a:r>
              <a:rPr lang="sl-SI" sz="2000" b="1" dirty="0">
                <a:solidFill>
                  <a:srgbClr val="92D050"/>
                </a:solidFill>
              </a:rPr>
              <a:t>, </a:t>
            </a:r>
            <a:r>
              <a:rPr lang="sl-SI" sz="2000" b="1" dirty="0" err="1">
                <a:solidFill>
                  <a:srgbClr val="92D050"/>
                </a:solidFill>
              </a:rPr>
              <a:t>outputs</a:t>
            </a:r>
            <a:r>
              <a:rPr lang="sl-SI" sz="2000" b="1" dirty="0">
                <a:solidFill>
                  <a:srgbClr val="92D050"/>
                </a:solidFill>
              </a:rPr>
              <a:t>, </a:t>
            </a:r>
            <a:r>
              <a:rPr lang="sl-SI" sz="2000" b="1" dirty="0" err="1">
                <a:solidFill>
                  <a:srgbClr val="92D050"/>
                </a:solidFill>
              </a:rPr>
              <a:t>policies</a:t>
            </a:r>
            <a:r>
              <a:rPr lang="sl-SI" sz="2000" b="1" dirty="0">
                <a:solidFill>
                  <a:srgbClr val="92D050"/>
                </a:solidFill>
              </a:rPr>
              <a:t>, </a:t>
            </a:r>
            <a:r>
              <a:rPr lang="sl-SI" sz="2000" b="1" dirty="0" err="1">
                <a:solidFill>
                  <a:srgbClr val="92D050"/>
                </a:solidFill>
              </a:rPr>
              <a:t>strategies</a:t>
            </a:r>
            <a:r>
              <a:rPr lang="sl-SI" sz="2000" b="1" dirty="0">
                <a:solidFill>
                  <a:srgbClr val="92D050"/>
                </a:solidFill>
              </a:rPr>
              <a:t>, </a:t>
            </a:r>
            <a:r>
              <a:rPr lang="sl-SI" sz="2000" b="1" dirty="0" err="1">
                <a:solidFill>
                  <a:srgbClr val="92D050"/>
                </a:solidFill>
              </a:rPr>
              <a:t>action</a:t>
            </a:r>
            <a:r>
              <a:rPr lang="sl-SI" sz="2000" b="1" dirty="0">
                <a:solidFill>
                  <a:srgbClr val="92D050"/>
                </a:solidFill>
              </a:rPr>
              <a:t> </a:t>
            </a:r>
            <a:r>
              <a:rPr lang="sl-SI" sz="2000" b="1" dirty="0" err="1">
                <a:solidFill>
                  <a:srgbClr val="92D050"/>
                </a:solidFill>
              </a:rPr>
              <a:t>plans</a:t>
            </a:r>
            <a:r>
              <a:rPr lang="sl-SI" sz="2000" b="1" dirty="0">
                <a:solidFill>
                  <a:srgbClr val="92D050"/>
                </a:solidFill>
              </a:rPr>
              <a:t>, </a:t>
            </a:r>
            <a:r>
              <a:rPr lang="sl-SI" sz="2000" b="1" dirty="0" err="1">
                <a:solidFill>
                  <a:srgbClr val="92D050"/>
                </a:solidFill>
              </a:rPr>
              <a:t>pilots</a:t>
            </a:r>
            <a:r>
              <a:rPr lang="sl-SI" sz="2000" b="1" dirty="0">
                <a:solidFill>
                  <a:srgbClr val="92D050"/>
                </a:solidFill>
              </a:rPr>
              <a:t>, </a:t>
            </a:r>
            <a:r>
              <a:rPr lang="sl-SI" sz="2000" b="1" dirty="0" err="1">
                <a:solidFill>
                  <a:srgbClr val="92D050"/>
                </a:solidFill>
              </a:rPr>
              <a:t>joint</a:t>
            </a:r>
            <a:r>
              <a:rPr lang="sl-SI" sz="2000" b="1" dirty="0">
                <a:solidFill>
                  <a:srgbClr val="92D050"/>
                </a:solidFill>
              </a:rPr>
              <a:t> </a:t>
            </a:r>
            <a:r>
              <a:rPr lang="sl-SI" sz="2000" b="1" dirty="0" err="1">
                <a:solidFill>
                  <a:srgbClr val="92D050"/>
                </a:solidFill>
              </a:rPr>
              <a:t>promotion</a:t>
            </a:r>
            <a:r>
              <a:rPr lang="sl-SI" sz="2000" b="1" dirty="0">
                <a:solidFill>
                  <a:srgbClr val="92D050"/>
                </a:solidFill>
              </a:rPr>
              <a:t> </a:t>
            </a:r>
            <a:r>
              <a:rPr lang="sl-SI" sz="2000" b="1" dirty="0" err="1">
                <a:solidFill>
                  <a:srgbClr val="92D050"/>
                </a:solidFill>
              </a:rPr>
              <a:t>and</a:t>
            </a:r>
            <a:r>
              <a:rPr lang="sl-SI" sz="2000" b="1" dirty="0">
                <a:solidFill>
                  <a:srgbClr val="92D050"/>
                </a:solidFill>
              </a:rPr>
              <a:t> </a:t>
            </a:r>
            <a:r>
              <a:rPr lang="sl-SI" sz="2000" b="1" dirty="0" err="1">
                <a:solidFill>
                  <a:srgbClr val="92D050"/>
                </a:solidFill>
              </a:rPr>
              <a:t>dissemination</a:t>
            </a:r>
            <a:r>
              <a:rPr lang="sl-SI" sz="2000" b="1" dirty="0">
                <a:solidFill>
                  <a:srgbClr val="92D050"/>
                </a:solidFill>
              </a:rPr>
              <a:t>)</a:t>
            </a:r>
            <a:endParaRPr lang="en-US" sz="2000" b="1" dirty="0">
              <a:solidFill>
                <a:srgbClr val="92D050"/>
              </a:solidFill>
            </a:endParaRPr>
          </a:p>
          <a:p>
            <a:endParaRPr lang="sl-SI" dirty="0"/>
          </a:p>
          <a:p>
            <a:endParaRPr lang="sl-SI" dirty="0"/>
          </a:p>
          <a:p>
            <a:endParaRPr lang="sl-SI" dirty="0"/>
          </a:p>
        </p:txBody>
      </p:sp>
      <p:pic>
        <p:nvPicPr>
          <p:cNvPr id="5" name="Picture 4" descr="CompreHensive Elaboration of STrategic plaNs for sustainable Urban Transport"/>
          <p:cNvPicPr/>
          <p:nvPr/>
        </p:nvPicPr>
        <p:blipFill>
          <a:blip r:embed="rId4">
            <a:extLst>
              <a:ext uri="{28A0092B-C50C-407E-A947-70E740481C1C}">
                <a14:useLocalDpi xmlns:a14="http://schemas.microsoft.com/office/drawing/2010/main" val="0"/>
              </a:ext>
            </a:extLst>
          </a:blip>
          <a:srcRect/>
          <a:stretch>
            <a:fillRect/>
          </a:stretch>
        </p:blipFill>
        <p:spPr bwMode="auto">
          <a:xfrm>
            <a:off x="1111233" y="1668625"/>
            <a:ext cx="2578100" cy="1711960"/>
          </a:xfrm>
          <a:prstGeom prst="rect">
            <a:avLst/>
          </a:prstGeom>
          <a:solidFill>
            <a:schemeClr val="bg1"/>
          </a:solidFill>
          <a:ln>
            <a:noFill/>
          </a:ln>
        </p:spPr>
      </p:pic>
      <p:pic>
        <p:nvPicPr>
          <p:cNvPr id="6" name="Picture 5" descr="Towards energy responsible places: establishing walkable cities in the Danube Region"/>
          <p:cNvPicPr/>
          <p:nvPr/>
        </p:nvPicPr>
        <p:blipFill>
          <a:blip r:embed="rId5">
            <a:extLst>
              <a:ext uri="{28A0092B-C50C-407E-A947-70E740481C1C}">
                <a14:useLocalDpi xmlns:a14="http://schemas.microsoft.com/office/drawing/2010/main" val="0"/>
              </a:ext>
            </a:extLst>
          </a:blip>
          <a:srcRect/>
          <a:stretch>
            <a:fillRect/>
          </a:stretch>
        </p:blipFill>
        <p:spPr bwMode="auto">
          <a:xfrm>
            <a:off x="4941541" y="969893"/>
            <a:ext cx="2573655" cy="1715770"/>
          </a:xfrm>
          <a:prstGeom prst="rect">
            <a:avLst/>
          </a:prstGeom>
          <a:noFill/>
          <a:ln>
            <a:noFill/>
          </a:ln>
        </p:spPr>
      </p:pic>
      <p:pic>
        <p:nvPicPr>
          <p:cNvPr id="7" name="Picture 6" descr="Electric, Electronic and Green Urban Transport Systems"/>
          <p:cNvPicPr/>
          <p:nvPr/>
        </p:nvPicPr>
        <p:blipFill>
          <a:blip r:embed="rId6">
            <a:extLst>
              <a:ext uri="{28A0092B-C50C-407E-A947-70E740481C1C}">
                <a14:useLocalDpi xmlns:a14="http://schemas.microsoft.com/office/drawing/2010/main" val="0"/>
              </a:ext>
            </a:extLst>
          </a:blip>
          <a:srcRect/>
          <a:stretch>
            <a:fillRect/>
          </a:stretch>
        </p:blipFill>
        <p:spPr bwMode="auto">
          <a:xfrm>
            <a:off x="8591928" y="1652867"/>
            <a:ext cx="2578100" cy="1711960"/>
          </a:xfrm>
          <a:prstGeom prst="rect">
            <a:avLst/>
          </a:prstGeom>
          <a:solidFill>
            <a:schemeClr val="bg1"/>
          </a:solidFill>
          <a:ln>
            <a:noFill/>
          </a:ln>
        </p:spPr>
      </p:pic>
      <p:pic>
        <p:nvPicPr>
          <p:cNvPr id="9" name="Picture 8" descr="Transdanube.Pearls - Network for Sustainable Mobility along the Danube"/>
          <p:cNvPicPr/>
          <p:nvPr/>
        </p:nvPicPr>
        <p:blipFill>
          <a:blip r:embed="rId7">
            <a:extLst>
              <a:ext uri="{28A0092B-C50C-407E-A947-70E740481C1C}">
                <a14:useLocalDpi xmlns:a14="http://schemas.microsoft.com/office/drawing/2010/main" val="0"/>
              </a:ext>
            </a:extLst>
          </a:blip>
          <a:srcRect/>
          <a:stretch>
            <a:fillRect/>
          </a:stretch>
        </p:blipFill>
        <p:spPr bwMode="auto">
          <a:xfrm>
            <a:off x="5059729" y="4953529"/>
            <a:ext cx="2573655" cy="1715770"/>
          </a:xfrm>
          <a:prstGeom prst="rect">
            <a:avLst/>
          </a:prstGeom>
          <a:noFill/>
          <a:ln>
            <a:noFill/>
          </a:ln>
        </p:spPr>
      </p:pic>
      <p:cxnSp>
        <p:nvCxnSpPr>
          <p:cNvPr id="18" name="Straight Arrow Connector 17"/>
          <p:cNvCxnSpPr>
            <a:endCxn id="4" idx="0"/>
          </p:cNvCxnSpPr>
          <p:nvPr/>
        </p:nvCxnSpPr>
        <p:spPr>
          <a:xfrm>
            <a:off x="6346556" y="2587690"/>
            <a:ext cx="2" cy="61581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267134" y="4203153"/>
            <a:ext cx="2" cy="61581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8453535" y="2858278"/>
            <a:ext cx="1374710" cy="55764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9259652" y="4207187"/>
            <a:ext cx="568593" cy="21411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799184" y="3066661"/>
            <a:ext cx="1474867" cy="41148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2475374" y="4202767"/>
            <a:ext cx="1256670" cy="2439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7390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24780" y="1002705"/>
            <a:ext cx="10773024" cy="5298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b="1" dirty="0" smtClean="0"/>
              <a:t>EXAMPLE:  </a:t>
            </a:r>
            <a:r>
              <a:rPr lang="sl-SI" b="1" dirty="0" err="1" smtClean="0"/>
              <a:t>synergies</a:t>
            </a:r>
            <a:r>
              <a:rPr lang="sl-SI" b="1" dirty="0" smtClean="0"/>
              <a:t> CHESNUT </a:t>
            </a:r>
            <a:r>
              <a:rPr lang="sl-SI" b="1" dirty="0" err="1" smtClean="0"/>
              <a:t>with</a:t>
            </a:r>
            <a:r>
              <a:rPr lang="sl-SI" b="1" dirty="0" smtClean="0"/>
              <a:t> </a:t>
            </a:r>
            <a:r>
              <a:rPr lang="sl-SI" b="1" dirty="0" err="1" smtClean="0"/>
              <a:t>other</a:t>
            </a:r>
            <a:r>
              <a:rPr lang="sl-SI" b="1" dirty="0" smtClean="0"/>
              <a:t> </a:t>
            </a:r>
            <a:r>
              <a:rPr lang="sl-SI" b="1" dirty="0" err="1" smtClean="0"/>
              <a:t>projects</a:t>
            </a:r>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
        <p:nvSpPr>
          <p:cNvPr id="2" name="Subtitle 1"/>
          <p:cNvSpPr>
            <a:spLocks noGrp="1"/>
          </p:cNvSpPr>
          <p:nvPr>
            <p:ph type="subTitle" idx="1"/>
          </p:nvPr>
        </p:nvSpPr>
        <p:spPr>
          <a:xfrm>
            <a:off x="624778" y="1667681"/>
            <a:ext cx="11056403" cy="5436637"/>
          </a:xfrm>
        </p:spPr>
        <p:txBody>
          <a:bodyPr>
            <a:normAutofit fontScale="92500" lnSpcReduction="10000"/>
          </a:bodyPr>
          <a:lstStyle/>
          <a:p>
            <a:pPr algn="l"/>
            <a:r>
              <a:rPr lang="sl-SI" u="sng" dirty="0"/>
              <a:t>CHESTNUT + </a:t>
            </a:r>
            <a:r>
              <a:rPr lang="sl-SI" u="sng" dirty="0" err="1"/>
              <a:t>LinkingDanube</a:t>
            </a:r>
            <a:r>
              <a:rPr lang="sl-SI" u="sng" dirty="0"/>
              <a:t> </a:t>
            </a:r>
            <a:r>
              <a:rPr lang="sl-SI" u="sng" dirty="0" err="1"/>
              <a:t>common</a:t>
            </a:r>
            <a:r>
              <a:rPr lang="sl-SI" u="sng" dirty="0"/>
              <a:t> </a:t>
            </a:r>
            <a:r>
              <a:rPr lang="sl-SI" u="sng" dirty="0" err="1"/>
              <a:t>points</a:t>
            </a:r>
            <a:r>
              <a:rPr lang="sl-SI" u="sng" dirty="0"/>
              <a:t>:</a:t>
            </a:r>
          </a:p>
          <a:p>
            <a:pPr marL="342900" indent="-342900" algn="l">
              <a:buFont typeface="Arial" panose="020B0604020202020204" pitchFamily="34" charset="0"/>
              <a:buChar char="•"/>
            </a:pPr>
            <a:r>
              <a:rPr lang="en-GB" dirty="0"/>
              <a:t>FUA SUMP : better connected rural – urban PT and soft mobility modes + PT on demand – better, more useful travel planner app</a:t>
            </a:r>
          </a:p>
          <a:p>
            <a:pPr marL="342900" indent="-342900" algn="l">
              <a:buFont typeface="Arial" panose="020B0604020202020204" pitchFamily="34" charset="0"/>
              <a:buChar char="•"/>
            </a:pPr>
            <a:r>
              <a:rPr lang="en-GB" dirty="0"/>
              <a:t>Inclusion of CHESTNUT </a:t>
            </a:r>
            <a:r>
              <a:rPr lang="sl-SI" dirty="0"/>
              <a:t>pilot </a:t>
            </a:r>
            <a:r>
              <a:rPr lang="sl-SI" dirty="0" err="1"/>
              <a:t>cities</a:t>
            </a:r>
            <a:r>
              <a:rPr lang="sl-SI" dirty="0"/>
              <a:t> to LD </a:t>
            </a:r>
            <a:r>
              <a:rPr lang="sl-SI" dirty="0" err="1"/>
              <a:t>jurney</a:t>
            </a:r>
            <a:r>
              <a:rPr lang="sl-SI" dirty="0"/>
              <a:t> </a:t>
            </a:r>
            <a:r>
              <a:rPr lang="sl-SI" dirty="0" err="1"/>
              <a:t>planner</a:t>
            </a:r>
            <a:r>
              <a:rPr lang="en-GB" dirty="0"/>
              <a:t/>
            </a:r>
            <a:br>
              <a:rPr lang="en-GB" dirty="0"/>
            </a:br>
            <a:endParaRPr lang="en-GB" dirty="0"/>
          </a:p>
          <a:p>
            <a:pPr algn="l"/>
            <a:r>
              <a:rPr lang="en-GB" u="sng" dirty="0"/>
              <a:t>CHESTNUT + </a:t>
            </a:r>
            <a:r>
              <a:rPr lang="en-GB" u="sng" dirty="0" err="1"/>
              <a:t>CityWalk</a:t>
            </a:r>
            <a:r>
              <a:rPr lang="en-GB" u="sng" dirty="0"/>
              <a:t> common points: </a:t>
            </a:r>
          </a:p>
          <a:p>
            <a:pPr marL="342900" indent="-342900" algn="l">
              <a:buFont typeface="Arial" panose="020B0604020202020204" pitchFamily="34" charset="0"/>
              <a:buChar char="•"/>
            </a:pPr>
            <a:r>
              <a:rPr lang="en-GB" dirty="0"/>
              <a:t>FUA SUMP : </a:t>
            </a:r>
            <a:r>
              <a:rPr lang="en-GB" dirty="0" err="1"/>
              <a:t>park&amp;walk</a:t>
            </a:r>
            <a:r>
              <a:rPr lang="en-GB" dirty="0"/>
              <a:t> – emphasis on walking / cycling as a preferred last mile mode</a:t>
            </a:r>
          </a:p>
          <a:p>
            <a:pPr marL="342900" indent="-342900" algn="l">
              <a:buFont typeface="Arial" panose="020B0604020202020204" pitchFamily="34" charset="0"/>
              <a:buChar char="•"/>
            </a:pPr>
            <a:r>
              <a:rPr lang="en-GB" dirty="0"/>
              <a:t>Pilot actions</a:t>
            </a:r>
          </a:p>
          <a:p>
            <a:pPr marL="342900" indent="-342900" algn="l">
              <a:buFont typeface="Arial" panose="020B0604020202020204" pitchFamily="34" charset="0"/>
              <a:buChar char="•"/>
            </a:pPr>
            <a:endParaRPr lang="en-GB" dirty="0"/>
          </a:p>
          <a:p>
            <a:pPr algn="l"/>
            <a:r>
              <a:rPr lang="en-GB" u="sng" dirty="0"/>
              <a:t>CHESTNUT + </a:t>
            </a:r>
            <a:r>
              <a:rPr lang="en-GB" u="sng" dirty="0" err="1"/>
              <a:t>eGUTS</a:t>
            </a:r>
            <a:r>
              <a:rPr lang="en-GB" u="sng" dirty="0"/>
              <a:t> common point: </a:t>
            </a:r>
          </a:p>
          <a:p>
            <a:pPr marL="342900" indent="-342900" algn="l">
              <a:buFont typeface="Arial" panose="020B0604020202020204" pitchFamily="34" charset="0"/>
              <a:buChar char="•"/>
            </a:pPr>
            <a:r>
              <a:rPr lang="en-GB" dirty="0"/>
              <a:t>FUA SUMP : Regional strategic platform (cooperation of regional key stakeholders in policy &amp; </a:t>
            </a:r>
            <a:r>
              <a:rPr lang="en-GB" dirty="0" err="1"/>
              <a:t>meassures</a:t>
            </a:r>
            <a:r>
              <a:rPr lang="en-GB" dirty="0"/>
              <a:t> formulation</a:t>
            </a:r>
          </a:p>
          <a:p>
            <a:pPr marL="342900" indent="-342900" algn="l">
              <a:buFont typeface="Arial" panose="020B0604020202020204" pitchFamily="34" charset="0"/>
              <a:buChar char="•"/>
            </a:pPr>
            <a:r>
              <a:rPr lang="en-GB" dirty="0"/>
              <a:t>E-mobility, e-car sharing models – SUMP </a:t>
            </a:r>
            <a:r>
              <a:rPr lang="en-GB" dirty="0" err="1"/>
              <a:t>meassure</a:t>
            </a:r>
            <a:endParaRPr lang="en-GB" dirty="0"/>
          </a:p>
          <a:p>
            <a:pPr marL="342900" indent="-342900" algn="l">
              <a:buFont typeface="Arial" panose="020B0604020202020204" pitchFamily="34" charset="0"/>
              <a:buChar char="•"/>
            </a:pPr>
            <a:r>
              <a:rPr lang="en-GB" dirty="0"/>
              <a:t>Pilot actions</a:t>
            </a:r>
          </a:p>
          <a:p>
            <a:pPr algn="l"/>
            <a:endParaRPr lang="sl-SI" u="sng" dirty="0"/>
          </a:p>
        </p:txBody>
      </p:sp>
    </p:spTree>
    <p:extLst>
      <p:ext uri="{BB962C8B-B14F-4D97-AF65-F5344CB8AC3E}">
        <p14:creationId xmlns:p14="http://schemas.microsoft.com/office/powerpoint/2010/main" val="3614535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24779" y="1002705"/>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
        <p:nvSpPr>
          <p:cNvPr id="2" name="Subtitle 1"/>
          <p:cNvSpPr>
            <a:spLocks noGrp="1"/>
          </p:cNvSpPr>
          <p:nvPr>
            <p:ph type="subTitle" idx="1"/>
          </p:nvPr>
        </p:nvSpPr>
        <p:spPr>
          <a:xfrm>
            <a:off x="1524000" y="1101011"/>
            <a:ext cx="9144000" cy="5436637"/>
          </a:xfrm>
        </p:spPr>
        <p:txBody>
          <a:bodyPr>
            <a:normAutofit lnSpcReduction="10000"/>
          </a:bodyPr>
          <a:lstStyle/>
          <a:p>
            <a:pPr algn="l"/>
            <a:r>
              <a:rPr lang="en-GB" u="sng" dirty="0"/>
              <a:t>CHESTNUT + </a:t>
            </a:r>
            <a:r>
              <a:rPr lang="en-GB" u="sng" dirty="0" err="1"/>
              <a:t>Transdanube.Pearls</a:t>
            </a:r>
            <a:r>
              <a:rPr lang="en-GB" u="sng" dirty="0"/>
              <a:t>:</a:t>
            </a:r>
          </a:p>
          <a:p>
            <a:pPr marL="342900" indent="-342900" algn="l">
              <a:buFont typeface="Arial" panose="020B0604020202020204" pitchFamily="34" charset="0"/>
              <a:buChar char="•"/>
            </a:pPr>
            <a:r>
              <a:rPr lang="en-GB" dirty="0" err="1"/>
              <a:t>Tourstic</a:t>
            </a:r>
            <a:r>
              <a:rPr lang="en-GB" dirty="0"/>
              <a:t> promotion of „CHESTNUT regions“</a:t>
            </a:r>
          </a:p>
          <a:p>
            <a:pPr marL="342900" indent="-342900" algn="l">
              <a:buFont typeface="Arial" panose="020B0604020202020204" pitchFamily="34" charset="0"/>
              <a:buChar char="•"/>
            </a:pPr>
            <a:r>
              <a:rPr lang="en-GB" dirty="0"/>
              <a:t>Better cooperation of mobility operators</a:t>
            </a:r>
            <a:r>
              <a:rPr lang="sl-SI" dirty="0"/>
              <a:t> on </a:t>
            </a:r>
            <a:r>
              <a:rPr lang="sl-SI" dirty="0" err="1"/>
              <a:t>regional</a:t>
            </a:r>
            <a:r>
              <a:rPr lang="sl-SI" dirty="0"/>
              <a:t> </a:t>
            </a:r>
            <a:r>
              <a:rPr lang="sl-SI" dirty="0" err="1"/>
              <a:t>level</a:t>
            </a:r>
            <a:r>
              <a:rPr lang="en-GB" dirty="0"/>
              <a:t/>
            </a:r>
            <a:br>
              <a:rPr lang="en-GB" dirty="0"/>
            </a:br>
            <a:endParaRPr lang="en-GB" dirty="0"/>
          </a:p>
          <a:p>
            <a:pPr algn="l"/>
            <a:r>
              <a:rPr lang="en-GB" u="sng" dirty="0"/>
              <a:t>CHESTNUT + </a:t>
            </a:r>
            <a:r>
              <a:rPr lang="sl-SI" u="sng" dirty="0"/>
              <a:t>TRANSGREEN</a:t>
            </a:r>
            <a:r>
              <a:rPr lang="en-GB" u="sng" dirty="0"/>
              <a:t>: </a:t>
            </a:r>
          </a:p>
          <a:p>
            <a:pPr marL="342900" indent="-342900" algn="l">
              <a:buFont typeface="Arial" panose="020B0604020202020204" pitchFamily="34" charset="0"/>
              <a:buChar char="•"/>
            </a:pPr>
            <a:r>
              <a:rPr lang="en-GB" dirty="0"/>
              <a:t>FUA SUMP – people and environment friendly traffic infrastructure</a:t>
            </a:r>
          </a:p>
          <a:p>
            <a:pPr marL="342900" indent="-342900" algn="l">
              <a:buFont typeface="Arial" panose="020B0604020202020204" pitchFamily="34" charset="0"/>
              <a:buChar char="•"/>
            </a:pPr>
            <a:r>
              <a:rPr lang="en-GB" dirty="0"/>
              <a:t>Improved policy formulation and stakeholders inclusion  - adapting of </a:t>
            </a:r>
            <a:r>
              <a:rPr lang="sl-SI" dirty="0" err="1"/>
              <a:t>planed</a:t>
            </a:r>
            <a:r>
              <a:rPr lang="sl-SI" dirty="0"/>
              <a:t> </a:t>
            </a:r>
            <a:r>
              <a:rPr lang="en-GB" dirty="0"/>
              <a:t> infrastructure projects</a:t>
            </a:r>
          </a:p>
          <a:p>
            <a:pPr marL="342900" indent="-342900" algn="l">
              <a:buFont typeface="Arial" panose="020B0604020202020204" pitchFamily="34" charset="0"/>
              <a:buChar char="•"/>
            </a:pPr>
            <a:endParaRPr lang="en-GB" dirty="0"/>
          </a:p>
          <a:p>
            <a:pPr algn="l"/>
            <a:r>
              <a:rPr lang="en-GB" u="sng" dirty="0"/>
              <a:t>CHESTNUT + </a:t>
            </a:r>
            <a:r>
              <a:rPr lang="en-GB" u="sng" dirty="0" err="1"/>
              <a:t>eGUTS</a:t>
            </a:r>
            <a:r>
              <a:rPr lang="en-GB" u="sng" dirty="0"/>
              <a:t> common point: </a:t>
            </a:r>
          </a:p>
          <a:p>
            <a:pPr marL="342900" indent="-342900" algn="l">
              <a:buFont typeface="Arial" panose="020B0604020202020204" pitchFamily="34" charset="0"/>
              <a:buChar char="•"/>
            </a:pPr>
            <a:r>
              <a:rPr lang="en-GB" dirty="0"/>
              <a:t>FUA SUMP : Regional strategic platform (cooperation of regional key stakeholders in policy &amp; measures formulation</a:t>
            </a:r>
          </a:p>
          <a:p>
            <a:pPr marL="342900" indent="-342900" algn="l">
              <a:buFont typeface="Arial" panose="020B0604020202020204" pitchFamily="34" charset="0"/>
              <a:buChar char="•"/>
            </a:pPr>
            <a:r>
              <a:rPr lang="en-GB" dirty="0"/>
              <a:t>E-mobility, e-car sharing models – SUMP measure</a:t>
            </a:r>
          </a:p>
          <a:p>
            <a:pPr algn="l"/>
            <a:endParaRPr lang="en-GB" u="sng" dirty="0"/>
          </a:p>
        </p:txBody>
      </p:sp>
    </p:spTree>
    <p:extLst>
      <p:ext uri="{BB962C8B-B14F-4D97-AF65-F5344CB8AC3E}">
        <p14:creationId xmlns:p14="http://schemas.microsoft.com/office/powerpoint/2010/main" val="7852308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24779" y="1002705"/>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
        <p:nvSpPr>
          <p:cNvPr id="2" name="Subtitle 1"/>
          <p:cNvSpPr>
            <a:spLocks noGrp="1"/>
          </p:cNvSpPr>
          <p:nvPr>
            <p:ph type="subTitle" idx="1"/>
          </p:nvPr>
        </p:nvSpPr>
        <p:spPr>
          <a:xfrm>
            <a:off x="678025" y="1101011"/>
            <a:ext cx="11072326" cy="5436637"/>
          </a:xfrm>
        </p:spPr>
        <p:txBody>
          <a:bodyPr>
            <a:normAutofit/>
          </a:bodyPr>
          <a:lstStyle/>
          <a:p>
            <a:r>
              <a:rPr lang="en-US" b="1" u="sng" dirty="0"/>
              <a:t>Sustainable Transport Systems and Mobility</a:t>
            </a:r>
            <a:r>
              <a:rPr lang="sl-SI" b="1" u="sng" dirty="0"/>
              <a:t> </a:t>
            </a:r>
            <a:r>
              <a:rPr lang="sl-SI" b="1" u="sng" dirty="0" smtClean="0"/>
              <a:t>Capitalisation DTP </a:t>
            </a:r>
            <a:r>
              <a:rPr lang="sl-SI" b="1" u="sng" dirty="0"/>
              <a:t>Pole in action</a:t>
            </a:r>
          </a:p>
          <a:p>
            <a:endParaRPr lang="sl-SI" dirty="0"/>
          </a:p>
          <a:p>
            <a:pPr algn="l"/>
            <a:r>
              <a:rPr lang="sl-SI" b="1" dirty="0"/>
              <a:t>1. </a:t>
            </a:r>
            <a:r>
              <a:rPr lang="sl-SI" b="1" dirty="0" err="1"/>
              <a:t>Internal</a:t>
            </a:r>
            <a:r>
              <a:rPr lang="sl-SI" b="1" dirty="0"/>
              <a:t> pole </a:t>
            </a:r>
            <a:r>
              <a:rPr lang="sl-SI" b="1" dirty="0" err="1"/>
              <a:t>communication</a:t>
            </a:r>
            <a:r>
              <a:rPr lang="sl-SI" b="1" dirty="0"/>
              <a:t> </a:t>
            </a:r>
            <a:r>
              <a:rPr lang="sl-SI" b="1" dirty="0" err="1"/>
              <a:t>protocol</a:t>
            </a:r>
            <a:r>
              <a:rPr lang="sl-SI" b="1" dirty="0"/>
              <a:t> </a:t>
            </a:r>
          </a:p>
          <a:p>
            <a:pPr marL="342900" indent="-342900" algn="just">
              <a:buFont typeface="Arial" panose="020B0604020202020204" pitchFamily="34" charset="0"/>
              <a:buChar char="•"/>
            </a:pPr>
            <a:r>
              <a:rPr lang="sl-SI" dirty="0" err="1"/>
              <a:t>email</a:t>
            </a:r>
            <a:r>
              <a:rPr lang="sl-SI" dirty="0"/>
              <a:t>, </a:t>
            </a:r>
            <a:r>
              <a:rPr lang="sl-SI" dirty="0" err="1"/>
              <a:t>phone</a:t>
            </a:r>
            <a:r>
              <a:rPr lang="sl-SI" dirty="0"/>
              <a:t>, </a:t>
            </a:r>
            <a:r>
              <a:rPr lang="sl-SI" dirty="0" err="1"/>
              <a:t>web</a:t>
            </a:r>
            <a:r>
              <a:rPr lang="sl-SI" dirty="0"/>
              <a:t> </a:t>
            </a:r>
            <a:r>
              <a:rPr lang="sl-SI" dirty="0" err="1"/>
              <a:t>conferencing</a:t>
            </a:r>
            <a:r>
              <a:rPr lang="sl-SI" dirty="0"/>
              <a:t>, </a:t>
            </a:r>
            <a:r>
              <a:rPr lang="sl-SI" dirty="0" err="1"/>
              <a:t>annual</a:t>
            </a:r>
            <a:r>
              <a:rPr lang="sl-SI" dirty="0"/>
              <a:t> </a:t>
            </a:r>
            <a:r>
              <a:rPr lang="sl-SI" dirty="0" err="1"/>
              <a:t>meetings</a:t>
            </a:r>
            <a:endParaRPr lang="sl-SI" dirty="0"/>
          </a:p>
          <a:p>
            <a:pPr marL="342900" indent="-342900" algn="l">
              <a:buFont typeface="Arial" panose="020B0604020202020204" pitchFamily="34" charset="0"/>
              <a:buChar char="•"/>
            </a:pPr>
            <a:r>
              <a:rPr lang="sl-SI" dirty="0" err="1"/>
              <a:t>Joint</a:t>
            </a:r>
            <a:r>
              <a:rPr lang="sl-SI" dirty="0"/>
              <a:t> </a:t>
            </a:r>
            <a:r>
              <a:rPr lang="sl-SI" dirty="0" err="1"/>
              <a:t>event</a:t>
            </a:r>
            <a:r>
              <a:rPr lang="sl-SI" dirty="0"/>
              <a:t> </a:t>
            </a:r>
            <a:r>
              <a:rPr lang="sl-SI" dirty="0" err="1"/>
              <a:t>calender</a:t>
            </a:r>
            <a:r>
              <a:rPr lang="sl-SI" dirty="0"/>
              <a:t> </a:t>
            </a:r>
            <a:br>
              <a:rPr lang="sl-SI" dirty="0"/>
            </a:br>
            <a:endParaRPr lang="en-GB" dirty="0"/>
          </a:p>
          <a:p>
            <a:pPr algn="l"/>
            <a:r>
              <a:rPr lang="sl-SI" b="1" dirty="0"/>
              <a:t>2. </a:t>
            </a:r>
            <a:r>
              <a:rPr lang="sl-SI" b="1" dirty="0" err="1"/>
              <a:t>External</a:t>
            </a:r>
            <a:r>
              <a:rPr lang="sl-SI" b="1" dirty="0"/>
              <a:t> pole </a:t>
            </a:r>
            <a:r>
              <a:rPr lang="sl-SI" b="1" dirty="0" err="1"/>
              <a:t>communication</a:t>
            </a:r>
            <a:endParaRPr lang="sl-SI" b="1" dirty="0"/>
          </a:p>
          <a:p>
            <a:pPr marL="342900" indent="-342900" algn="l">
              <a:buFont typeface="Arial" panose="020B0604020202020204" pitchFamily="34" charset="0"/>
              <a:buChar char="•"/>
            </a:pPr>
            <a:r>
              <a:rPr lang="sl-SI" dirty="0" err="1"/>
              <a:t>Common</a:t>
            </a:r>
            <a:r>
              <a:rPr lang="sl-SI" dirty="0"/>
              <a:t> social </a:t>
            </a:r>
            <a:r>
              <a:rPr lang="sl-SI" dirty="0" err="1"/>
              <a:t>media</a:t>
            </a:r>
            <a:r>
              <a:rPr lang="sl-SI" dirty="0"/>
              <a:t> </a:t>
            </a:r>
            <a:r>
              <a:rPr lang="sl-SI" dirty="0" err="1"/>
              <a:t>profiles</a:t>
            </a:r>
            <a:r>
              <a:rPr lang="sl-SI" dirty="0"/>
              <a:t>  - </a:t>
            </a:r>
            <a:r>
              <a:rPr lang="sl-SI" dirty="0" err="1"/>
              <a:t>linkedIN</a:t>
            </a:r>
            <a:endParaRPr lang="sl-SI" dirty="0"/>
          </a:p>
          <a:p>
            <a:pPr marL="342900" indent="-342900" algn="l">
              <a:buFont typeface="Arial" panose="020B0604020202020204" pitchFamily="34" charset="0"/>
              <a:buChar char="•"/>
            </a:pPr>
            <a:r>
              <a:rPr lang="sl-SI" dirty="0"/>
              <a:t>Pole 6 </a:t>
            </a:r>
            <a:r>
              <a:rPr lang="sl-SI" dirty="0" err="1" smtClean="0"/>
              <a:t>newsletters</a:t>
            </a:r>
            <a:r>
              <a:rPr lang="sl-SI" dirty="0" smtClean="0"/>
              <a:t>.</a:t>
            </a:r>
            <a:endParaRPr lang="sl-SI" dirty="0"/>
          </a:p>
          <a:p>
            <a:pPr marL="342900" indent="-342900" algn="l">
              <a:buFont typeface="Arial" panose="020B0604020202020204" pitchFamily="34" charset="0"/>
              <a:buChar char="•"/>
            </a:pPr>
            <a:r>
              <a:rPr lang="sl-SI" dirty="0" err="1"/>
              <a:t>Common</a:t>
            </a:r>
            <a:r>
              <a:rPr lang="sl-SI" dirty="0"/>
              <a:t> </a:t>
            </a:r>
            <a:r>
              <a:rPr lang="sl-SI" dirty="0" err="1"/>
              <a:t>contact</a:t>
            </a:r>
            <a:r>
              <a:rPr lang="sl-SI" dirty="0"/>
              <a:t> </a:t>
            </a:r>
            <a:r>
              <a:rPr lang="sl-SI" dirty="0" err="1" smtClean="0"/>
              <a:t>databases</a:t>
            </a:r>
            <a:r>
              <a:rPr lang="sl-SI" dirty="0" smtClean="0"/>
              <a:t>.</a:t>
            </a:r>
            <a:endParaRPr lang="sl-SI" dirty="0"/>
          </a:p>
        </p:txBody>
      </p:sp>
    </p:spTree>
    <p:extLst>
      <p:ext uri="{BB962C8B-B14F-4D97-AF65-F5344CB8AC3E}">
        <p14:creationId xmlns:p14="http://schemas.microsoft.com/office/powerpoint/2010/main" val="39417681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24779" y="1002705"/>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
        <p:nvSpPr>
          <p:cNvPr id="2" name="Subtitle 1"/>
          <p:cNvSpPr>
            <a:spLocks noGrp="1"/>
          </p:cNvSpPr>
          <p:nvPr>
            <p:ph type="subTitle" idx="1"/>
          </p:nvPr>
        </p:nvSpPr>
        <p:spPr>
          <a:xfrm>
            <a:off x="678025" y="1101011"/>
            <a:ext cx="11072326" cy="5436637"/>
          </a:xfrm>
        </p:spPr>
        <p:txBody>
          <a:bodyPr>
            <a:normAutofit/>
          </a:bodyPr>
          <a:lstStyle/>
          <a:p>
            <a:r>
              <a:rPr lang="en-US" b="1" u="sng" dirty="0"/>
              <a:t>Sustainable Transport Systems and Mobility</a:t>
            </a:r>
            <a:r>
              <a:rPr lang="sl-SI" b="1" u="sng" dirty="0"/>
              <a:t> </a:t>
            </a:r>
            <a:r>
              <a:rPr lang="sl-SI" b="1" u="sng" dirty="0" err="1"/>
              <a:t>Capitalization</a:t>
            </a:r>
            <a:r>
              <a:rPr lang="sl-SI" b="1" u="sng" dirty="0"/>
              <a:t> </a:t>
            </a:r>
            <a:r>
              <a:rPr lang="sl-SI" b="1" u="sng" dirty="0" err="1"/>
              <a:t>DtP</a:t>
            </a:r>
            <a:r>
              <a:rPr lang="sl-SI" b="1" u="sng" dirty="0"/>
              <a:t> Pole in </a:t>
            </a:r>
            <a:r>
              <a:rPr lang="sl-SI" b="1" u="sng" dirty="0" err="1"/>
              <a:t>action</a:t>
            </a:r>
            <a:endParaRPr lang="sl-SI" b="1" u="sng" dirty="0"/>
          </a:p>
          <a:p>
            <a:endParaRPr lang="sl-SI" dirty="0"/>
          </a:p>
          <a:p>
            <a:pPr algn="l"/>
            <a:r>
              <a:rPr lang="sl-SI" b="1" dirty="0"/>
              <a:t>3. Peer </a:t>
            </a:r>
            <a:r>
              <a:rPr lang="sl-SI" b="1" dirty="0" err="1"/>
              <a:t>review</a:t>
            </a:r>
            <a:r>
              <a:rPr lang="sl-SI" b="1" dirty="0"/>
              <a:t> / </a:t>
            </a:r>
            <a:r>
              <a:rPr lang="sl-SI" b="1" dirty="0" err="1"/>
              <a:t>benchmarking</a:t>
            </a:r>
            <a:r>
              <a:rPr lang="sl-SI" b="1" dirty="0"/>
              <a:t> / </a:t>
            </a:r>
            <a:r>
              <a:rPr lang="sl-SI" b="1" dirty="0" err="1"/>
              <a:t>cross-fertilization</a:t>
            </a:r>
            <a:endParaRPr lang="sl-SI" b="1" dirty="0"/>
          </a:p>
          <a:p>
            <a:pPr marL="342900" indent="-342900" algn="l">
              <a:buFont typeface="Arial" panose="020B0604020202020204" pitchFamily="34" charset="0"/>
              <a:buChar char="•"/>
            </a:pPr>
            <a:r>
              <a:rPr lang="sl-SI" dirty="0" err="1"/>
              <a:t>Structured</a:t>
            </a:r>
            <a:r>
              <a:rPr lang="sl-SI" dirty="0"/>
              <a:t> list </a:t>
            </a:r>
            <a:r>
              <a:rPr lang="sl-SI" dirty="0" err="1"/>
              <a:t>of</a:t>
            </a:r>
            <a:r>
              <a:rPr lang="sl-SI" dirty="0"/>
              <a:t> </a:t>
            </a:r>
            <a:r>
              <a:rPr lang="sl-SI" dirty="0" err="1"/>
              <a:t>identified</a:t>
            </a:r>
            <a:r>
              <a:rPr lang="sl-SI" dirty="0"/>
              <a:t> </a:t>
            </a:r>
            <a:r>
              <a:rPr lang="sl-SI" dirty="0" err="1"/>
              <a:t>synergies</a:t>
            </a:r>
            <a:r>
              <a:rPr lang="sl-SI" dirty="0"/>
              <a:t> </a:t>
            </a:r>
            <a:r>
              <a:rPr lang="sl-SI" dirty="0" err="1"/>
              <a:t>between</a:t>
            </a:r>
            <a:r>
              <a:rPr lang="sl-SI" dirty="0"/>
              <a:t> </a:t>
            </a:r>
            <a:r>
              <a:rPr lang="sl-SI" dirty="0" err="1"/>
              <a:t>projects</a:t>
            </a:r>
            <a:endParaRPr lang="sl-SI" dirty="0"/>
          </a:p>
          <a:p>
            <a:pPr marL="342900" indent="-342900" algn="l">
              <a:buFont typeface="Arial" panose="020B0604020202020204" pitchFamily="34" charset="0"/>
              <a:buChar char="•"/>
            </a:pPr>
            <a:r>
              <a:rPr lang="sl-SI" dirty="0" err="1"/>
              <a:t>Facilitating</a:t>
            </a:r>
            <a:r>
              <a:rPr lang="sl-SI" dirty="0"/>
              <a:t> </a:t>
            </a:r>
            <a:r>
              <a:rPr lang="sl-SI" dirty="0" err="1"/>
              <a:t>of</a:t>
            </a:r>
            <a:r>
              <a:rPr lang="sl-SI" dirty="0"/>
              <a:t> </a:t>
            </a:r>
            <a:r>
              <a:rPr lang="sl-SI" dirty="0" err="1"/>
              <a:t>key</a:t>
            </a:r>
            <a:r>
              <a:rPr lang="sl-SI" dirty="0"/>
              <a:t> (ASP) </a:t>
            </a:r>
            <a:r>
              <a:rPr lang="sl-SI" dirty="0" err="1"/>
              <a:t>stakesholder</a:t>
            </a:r>
            <a:r>
              <a:rPr lang="sl-SI" dirty="0"/>
              <a:t> </a:t>
            </a:r>
            <a:r>
              <a:rPr lang="sl-SI" dirty="0" err="1"/>
              <a:t>cooperation</a:t>
            </a:r>
            <a:endParaRPr lang="sl-SI" dirty="0"/>
          </a:p>
          <a:p>
            <a:pPr marL="342900" indent="-342900" algn="l">
              <a:buFont typeface="Arial" panose="020B0604020202020204" pitchFamily="34" charset="0"/>
              <a:buChar char="•"/>
            </a:pPr>
            <a:r>
              <a:rPr lang="sl-SI" dirty="0" err="1"/>
              <a:t>Annual</a:t>
            </a:r>
            <a:r>
              <a:rPr lang="sl-SI" dirty="0"/>
              <a:t> meeting – </a:t>
            </a:r>
            <a:r>
              <a:rPr lang="sl-SI" dirty="0" err="1"/>
              <a:t>benchmarkin</a:t>
            </a:r>
            <a:r>
              <a:rPr lang="sl-SI" dirty="0"/>
              <a:t> </a:t>
            </a:r>
            <a:r>
              <a:rPr lang="sl-SI" dirty="0" err="1"/>
              <a:t>workshops</a:t>
            </a:r>
            <a:r>
              <a:rPr lang="sl-SI" dirty="0"/>
              <a:t> (</a:t>
            </a:r>
            <a:r>
              <a:rPr lang="sl-SI" dirty="0" err="1"/>
              <a:t>exchange</a:t>
            </a:r>
            <a:r>
              <a:rPr lang="sl-SI" dirty="0"/>
              <a:t> </a:t>
            </a:r>
            <a:r>
              <a:rPr lang="sl-SI" dirty="0" err="1"/>
              <a:t>of</a:t>
            </a:r>
            <a:r>
              <a:rPr lang="sl-SI" dirty="0"/>
              <a:t> </a:t>
            </a:r>
            <a:r>
              <a:rPr lang="sl-SI" dirty="0" err="1"/>
              <a:t>experience</a:t>
            </a:r>
            <a:r>
              <a:rPr lang="sl-SI" dirty="0"/>
              <a:t>, </a:t>
            </a:r>
            <a:r>
              <a:rPr lang="sl-SI" dirty="0" err="1"/>
              <a:t>gathered</a:t>
            </a:r>
            <a:r>
              <a:rPr lang="sl-SI" dirty="0"/>
              <a:t> data, </a:t>
            </a:r>
            <a:r>
              <a:rPr lang="sl-SI" dirty="0" err="1"/>
              <a:t>methodologies</a:t>
            </a:r>
            <a:r>
              <a:rPr lang="sl-SI" dirty="0"/>
              <a:t>)</a:t>
            </a:r>
          </a:p>
          <a:p>
            <a:pPr marL="342900" indent="-342900" algn="l">
              <a:buFont typeface="Arial" panose="020B0604020202020204" pitchFamily="34" charset="0"/>
              <a:buChar char="•"/>
            </a:pPr>
            <a:r>
              <a:rPr lang="sl-SI" dirty="0" err="1"/>
              <a:t>Joint</a:t>
            </a:r>
            <a:r>
              <a:rPr lang="sl-SI" dirty="0"/>
              <a:t> </a:t>
            </a:r>
            <a:r>
              <a:rPr lang="sl-SI" dirty="0" err="1"/>
              <a:t>policy</a:t>
            </a:r>
            <a:r>
              <a:rPr lang="sl-SI" dirty="0"/>
              <a:t> </a:t>
            </a:r>
            <a:r>
              <a:rPr lang="sl-SI" dirty="0" err="1"/>
              <a:t>paper</a:t>
            </a:r>
            <a:r>
              <a:rPr lang="sl-SI" dirty="0"/>
              <a:t> (2019)</a:t>
            </a:r>
            <a:br>
              <a:rPr lang="sl-SI" dirty="0"/>
            </a:br>
            <a:endParaRPr lang="sl-SI" dirty="0"/>
          </a:p>
          <a:p>
            <a:pPr marL="342900" indent="-342900" algn="l">
              <a:buFont typeface="Arial" panose="020B0604020202020204" pitchFamily="34" charset="0"/>
              <a:buChar char="•"/>
            </a:pPr>
            <a:endParaRPr lang="en-GB" dirty="0"/>
          </a:p>
        </p:txBody>
      </p:sp>
    </p:spTree>
    <p:extLst>
      <p:ext uri="{BB962C8B-B14F-4D97-AF65-F5344CB8AC3E}">
        <p14:creationId xmlns:p14="http://schemas.microsoft.com/office/powerpoint/2010/main" val="2990271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24779" y="1002705"/>
            <a:ext cx="11056403" cy="108196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sl-SI" b="1" dirty="0"/>
          </a:p>
        </p:txBody>
      </p:sp>
      <p:sp>
        <p:nvSpPr>
          <p:cNvPr id="5" name="Subtitle 2"/>
          <p:cNvSpPr txBox="1">
            <a:spLocks/>
          </p:cNvSpPr>
          <p:nvPr/>
        </p:nvSpPr>
        <p:spPr>
          <a:xfrm>
            <a:off x="481710" y="1820831"/>
            <a:ext cx="10065364" cy="34398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endParaRPr lang="sl-SI" sz="9600" dirty="0"/>
          </a:p>
          <a:p>
            <a:pPr marL="342900" indent="-342900" algn="l">
              <a:buFont typeface="Arial" panose="020B0604020202020204" pitchFamily="34" charset="0"/>
              <a:buChar char="•"/>
            </a:pPr>
            <a:endParaRPr lang="en-US" sz="9600"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
        <p:nvSpPr>
          <p:cNvPr id="2" name="Subtitle 1"/>
          <p:cNvSpPr>
            <a:spLocks noGrp="1"/>
          </p:cNvSpPr>
          <p:nvPr>
            <p:ph type="subTitle" idx="1"/>
          </p:nvPr>
        </p:nvSpPr>
        <p:spPr>
          <a:xfrm>
            <a:off x="678025" y="1101011"/>
            <a:ext cx="11072326" cy="5436637"/>
          </a:xfrm>
        </p:spPr>
        <p:txBody>
          <a:bodyPr>
            <a:normAutofit/>
          </a:bodyPr>
          <a:lstStyle/>
          <a:p>
            <a:r>
              <a:rPr lang="en-US" b="1" u="sng" dirty="0" smtClean="0"/>
              <a:t>Sustainable Transport Systems and Mobility Capitalization </a:t>
            </a:r>
            <a:r>
              <a:rPr lang="en-US" b="1" u="sng" dirty="0" smtClean="0"/>
              <a:t>D</a:t>
            </a:r>
            <a:r>
              <a:rPr lang="hu-HU" b="1" u="sng" dirty="0" smtClean="0"/>
              <a:t>T</a:t>
            </a:r>
            <a:r>
              <a:rPr lang="en-US" b="1" u="sng" dirty="0" smtClean="0"/>
              <a:t>P </a:t>
            </a:r>
            <a:r>
              <a:rPr lang="en-US" b="1" u="sng" dirty="0" smtClean="0"/>
              <a:t>Pole in action</a:t>
            </a:r>
          </a:p>
          <a:p>
            <a:endParaRPr lang="en-US" dirty="0" smtClean="0"/>
          </a:p>
          <a:p>
            <a:pPr algn="l"/>
            <a:r>
              <a:rPr lang="en-US" b="1" dirty="0" smtClean="0"/>
              <a:t>Situation  May 2017 (all projects cooperate)</a:t>
            </a:r>
          </a:p>
          <a:p>
            <a:pPr algn="l"/>
            <a:endParaRPr lang="en-US" b="1" dirty="0" smtClean="0"/>
          </a:p>
          <a:p>
            <a:pPr algn="l"/>
            <a:endParaRPr lang="en-US" b="1" dirty="0" smtClean="0"/>
          </a:p>
          <a:p>
            <a:pPr marL="342900" indent="-342900" algn="l">
              <a:buFontTx/>
              <a:buChar char="-"/>
            </a:pPr>
            <a:r>
              <a:rPr lang="en-US" dirty="0" smtClean="0"/>
              <a:t>Detailed capitalization roadmap for 2017, 2018, 2019 (KOM finished, PM structures organized, detailed project level activity plans for 2017,2018, 2019)</a:t>
            </a:r>
          </a:p>
          <a:p>
            <a:pPr algn="l"/>
            <a:r>
              <a:rPr lang="en-US" dirty="0"/>
              <a:t>-   </a:t>
            </a:r>
            <a:r>
              <a:rPr lang="en-US" dirty="0" smtClean="0"/>
              <a:t>Benchmarking-workshops </a:t>
            </a:r>
            <a:r>
              <a:rPr lang="en-US" dirty="0"/>
              <a:t>on the occasion of the annual </a:t>
            </a:r>
            <a:r>
              <a:rPr lang="en-US" dirty="0" smtClean="0"/>
              <a:t>meetings</a:t>
            </a:r>
            <a:r>
              <a:rPr lang="sl-SI" dirty="0" smtClean="0"/>
              <a:t>.</a:t>
            </a:r>
            <a:r>
              <a:rPr lang="en-US" dirty="0" smtClean="0"/>
              <a:t> </a:t>
            </a:r>
            <a:br>
              <a:rPr lang="en-US" dirty="0" smtClean="0"/>
            </a:br>
            <a:endParaRPr lang="en-US" dirty="0" smtClean="0"/>
          </a:p>
          <a:p>
            <a:pPr algn="l"/>
            <a:endParaRPr lang="en-GB" dirty="0"/>
          </a:p>
        </p:txBody>
      </p:sp>
    </p:spTree>
    <p:extLst>
      <p:ext uri="{BB962C8B-B14F-4D97-AF65-F5344CB8AC3E}">
        <p14:creationId xmlns:p14="http://schemas.microsoft.com/office/powerpoint/2010/main" val="563778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50674" y="1340885"/>
            <a:ext cx="9144000" cy="4008665"/>
          </a:xfrm>
        </p:spPr>
        <p:txBody>
          <a:bodyPr>
            <a:normAutofit lnSpcReduction="10000"/>
          </a:bodyPr>
          <a:lstStyle/>
          <a:p>
            <a:r>
              <a:rPr lang="sl-SI" sz="7200" b="1" dirty="0" err="1"/>
              <a:t>Presentation</a:t>
            </a:r>
            <a:r>
              <a:rPr lang="sl-SI" sz="7200" b="1" dirty="0"/>
              <a:t> </a:t>
            </a:r>
            <a:r>
              <a:rPr lang="sl-SI" sz="7200" b="1" dirty="0" err="1"/>
              <a:t>overview</a:t>
            </a:r>
            <a:r>
              <a:rPr lang="sl-SI" sz="7200" b="1" dirty="0"/>
              <a:t>:</a:t>
            </a:r>
          </a:p>
          <a:p>
            <a:endParaRPr lang="sl-SI" dirty="0"/>
          </a:p>
          <a:p>
            <a:endParaRPr lang="sl-SI" sz="2800" dirty="0"/>
          </a:p>
          <a:p>
            <a:pPr marL="342900" indent="-342900">
              <a:buFont typeface="Arial" panose="020B0604020202020204" pitchFamily="34" charset="0"/>
              <a:buChar char="•"/>
            </a:pPr>
            <a:r>
              <a:rPr lang="sl-SI" sz="2800" dirty="0" err="1"/>
              <a:t>Thematic</a:t>
            </a:r>
            <a:r>
              <a:rPr lang="sl-SI" sz="2800" dirty="0"/>
              <a:t> pole 6 </a:t>
            </a:r>
            <a:r>
              <a:rPr lang="sl-SI" sz="2800" dirty="0" err="1"/>
              <a:t>projects</a:t>
            </a:r>
            <a:endParaRPr lang="sl-SI" sz="2800" dirty="0"/>
          </a:p>
          <a:p>
            <a:r>
              <a:rPr lang="sl-SI" dirty="0"/>
              <a:t>(CHESTNUT, </a:t>
            </a:r>
            <a:r>
              <a:rPr lang="sl-SI" dirty="0" err="1"/>
              <a:t>CityWalk</a:t>
            </a:r>
            <a:r>
              <a:rPr lang="sl-SI" dirty="0"/>
              <a:t>, </a:t>
            </a:r>
            <a:r>
              <a:rPr lang="sl-SI" dirty="0" err="1"/>
              <a:t>eGUTS</a:t>
            </a:r>
            <a:r>
              <a:rPr lang="sl-SI" dirty="0"/>
              <a:t>, </a:t>
            </a:r>
            <a:r>
              <a:rPr lang="sl-SI" dirty="0" err="1"/>
              <a:t>Linking</a:t>
            </a:r>
            <a:r>
              <a:rPr lang="sl-SI" dirty="0"/>
              <a:t> </a:t>
            </a:r>
            <a:r>
              <a:rPr lang="sl-SI" dirty="0" err="1"/>
              <a:t>Danube</a:t>
            </a:r>
            <a:r>
              <a:rPr lang="sl-SI" dirty="0"/>
              <a:t>, </a:t>
            </a:r>
            <a:r>
              <a:rPr lang="sl-SI" dirty="0" err="1"/>
              <a:t>Transdanube.Pearls</a:t>
            </a:r>
            <a:r>
              <a:rPr lang="sl-SI" dirty="0"/>
              <a:t>, TRANSGREEN)</a:t>
            </a:r>
          </a:p>
          <a:p>
            <a:pPr marL="342900" indent="-342900">
              <a:buFont typeface="Arial" panose="020B0604020202020204" pitchFamily="34" charset="0"/>
              <a:buChar char="•"/>
            </a:pPr>
            <a:r>
              <a:rPr lang="sl-SI" sz="2800" dirty="0"/>
              <a:t>Project </a:t>
            </a:r>
            <a:r>
              <a:rPr lang="sl-SI" sz="2800" dirty="0" err="1"/>
              <a:t>Synergies</a:t>
            </a:r>
            <a:endParaRPr lang="sl-SI" sz="2800" dirty="0"/>
          </a:p>
          <a:p>
            <a:pPr marL="342900" indent="-342900">
              <a:buFont typeface="Arial" panose="020B0604020202020204" pitchFamily="34" charset="0"/>
              <a:buChar char="•"/>
            </a:pPr>
            <a:r>
              <a:rPr lang="sl-SI" sz="2800" dirty="0"/>
              <a:t>Pole 6 </a:t>
            </a:r>
            <a:r>
              <a:rPr lang="sl-SI" sz="2800" dirty="0" smtClean="0"/>
              <a:t>capitalisation </a:t>
            </a:r>
            <a:r>
              <a:rPr lang="sl-SI" sz="2800" dirty="0"/>
              <a:t>in practice</a:t>
            </a:r>
          </a:p>
          <a:p>
            <a:endParaRPr lang="sl-SI" dirty="0"/>
          </a:p>
          <a:p>
            <a:endParaRPr lang="sl-SI" dirty="0"/>
          </a:p>
        </p:txBody>
      </p:sp>
    </p:spTree>
    <p:extLst>
      <p:ext uri="{BB962C8B-B14F-4D97-AF65-F5344CB8AC3E}">
        <p14:creationId xmlns:p14="http://schemas.microsoft.com/office/powerpoint/2010/main" val="32847910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a:xfrm>
            <a:off x="1253544" y="1708844"/>
            <a:ext cx="9144000" cy="1655762"/>
          </a:xfrm>
        </p:spPr>
        <p:txBody>
          <a:bodyPr>
            <a:noAutofit/>
          </a:bodyPr>
          <a:lstStyle/>
          <a:p>
            <a:r>
              <a:rPr lang="en-US" sz="7200" dirty="0">
                <a:solidFill>
                  <a:schemeClr val="accent1"/>
                </a:solidFill>
                <a:latin typeface="Aharoni" panose="02010803020104030203" pitchFamily="2" charset="-79"/>
                <a:cs typeface="Aharoni" panose="02010803020104030203" pitchFamily="2" charset="-79"/>
              </a:rPr>
              <a:t>Start a process of sharing and </a:t>
            </a:r>
            <a:r>
              <a:rPr lang="en-US" sz="7200" dirty="0" smtClean="0">
                <a:solidFill>
                  <a:schemeClr val="accent1"/>
                </a:solidFill>
                <a:latin typeface="Aharoni" panose="02010803020104030203" pitchFamily="2" charset="-79"/>
                <a:cs typeface="Aharoni" panose="02010803020104030203" pitchFamily="2" charset="-79"/>
              </a:rPr>
              <a:t>learning</a:t>
            </a:r>
            <a:r>
              <a:rPr lang="sl-SI" sz="7200" dirty="0" smtClean="0">
                <a:solidFill>
                  <a:schemeClr val="accent1"/>
                </a:solidFill>
                <a:latin typeface="Aharoni" panose="02010803020104030203" pitchFamily="2" charset="-79"/>
                <a:cs typeface="Aharoni" panose="02010803020104030203" pitchFamily="2" charset="-79"/>
              </a:rPr>
              <a:t>!</a:t>
            </a:r>
            <a:endParaRPr lang="sl-SI" sz="7200" dirty="0">
              <a:solidFill>
                <a:schemeClr val="accent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921679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074" y="2858278"/>
            <a:ext cx="9144000" cy="1364993"/>
          </a:xfrm>
        </p:spPr>
        <p:txBody>
          <a:bodyPr>
            <a:normAutofit/>
          </a:bodyPr>
          <a:lstStyle/>
          <a:p>
            <a:endParaRPr lang="sl-SI" dirty="0"/>
          </a:p>
          <a:p>
            <a:endParaRPr lang="sl-SI" dirty="0"/>
          </a:p>
          <a:p>
            <a:endParaRPr lang="sl-SI" dirty="0"/>
          </a:p>
        </p:txBody>
      </p:sp>
      <p:sp>
        <p:nvSpPr>
          <p:cNvPr id="4" name="Subtitle 2"/>
          <p:cNvSpPr txBox="1">
            <a:spLocks/>
          </p:cNvSpPr>
          <p:nvPr/>
        </p:nvSpPr>
        <p:spPr>
          <a:xfrm>
            <a:off x="793474" y="2214853"/>
            <a:ext cx="11056403" cy="2568642"/>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t>The common challenge</a:t>
            </a:r>
            <a:r>
              <a:rPr lang="sl-SI" sz="3200" dirty="0"/>
              <a:t>s</a:t>
            </a:r>
            <a:r>
              <a:rPr lang="en-US" sz="3200" dirty="0"/>
              <a:t> </a:t>
            </a:r>
            <a:r>
              <a:rPr lang="sl-SI" sz="3200" dirty="0"/>
              <a:t>are</a:t>
            </a:r>
            <a:r>
              <a:rPr lang="en-US" sz="3200" dirty="0"/>
              <a:t> related to wider use of environmentally-friendly </a:t>
            </a:r>
            <a:r>
              <a:rPr lang="sl-SI" sz="3200" dirty="0"/>
              <a:t>a</a:t>
            </a:r>
            <a:r>
              <a:rPr lang="en-US" sz="3200" dirty="0" err="1"/>
              <a:t>nd</a:t>
            </a:r>
            <a:r>
              <a:rPr lang="en-US" sz="3200" dirty="0"/>
              <a:t> safe transport systems</a:t>
            </a:r>
            <a:r>
              <a:rPr lang="sl-SI" sz="3200" dirty="0"/>
              <a:t> </a:t>
            </a:r>
            <a:r>
              <a:rPr lang="sl-SI" sz="3200" dirty="0" err="1"/>
              <a:t>and</a:t>
            </a:r>
            <a:r>
              <a:rPr lang="sl-SI" sz="3200" dirty="0"/>
              <a:t> </a:t>
            </a:r>
            <a:r>
              <a:rPr lang="sl-SI" sz="3200" dirty="0" err="1"/>
              <a:t>modes</a:t>
            </a:r>
            <a:r>
              <a:rPr lang="sl-SI" sz="3200" dirty="0"/>
              <a:t> </a:t>
            </a:r>
            <a:r>
              <a:rPr lang="en-US" sz="3200" dirty="0"/>
              <a:t>in order to contribute to </a:t>
            </a:r>
            <a:r>
              <a:rPr lang="sl-SI" sz="3200" dirty="0"/>
              <a:t>more </a:t>
            </a:r>
            <a:r>
              <a:rPr lang="en-US" sz="3200" dirty="0"/>
              <a:t>sustainable regional and local mobility</a:t>
            </a:r>
            <a:r>
              <a:rPr lang="en-US" dirty="0"/>
              <a:t>.</a:t>
            </a:r>
            <a:endParaRPr lang="sl-SI" dirty="0"/>
          </a:p>
          <a:p>
            <a:endParaRPr lang="sl-SI" dirty="0"/>
          </a:p>
          <a:p>
            <a:r>
              <a:rPr lang="sl-SI" sz="4400" b="1" dirty="0">
                <a:solidFill>
                  <a:srgbClr val="FF0000"/>
                </a:solidFill>
              </a:rPr>
              <a:t>COMPETITORS BECOME PARTNERS</a:t>
            </a:r>
            <a:endParaRPr lang="en-US" sz="4400" b="1" dirty="0">
              <a:solidFill>
                <a:srgbClr val="FF0000"/>
              </a:solidFill>
            </a:endParaRPr>
          </a:p>
          <a:p>
            <a:endParaRPr lang="sl-SI" dirty="0"/>
          </a:p>
          <a:p>
            <a:endParaRPr lang="sl-SI" dirty="0"/>
          </a:p>
          <a:p>
            <a:endParaRPr lang="sl-SI" dirty="0"/>
          </a:p>
        </p:txBody>
      </p:sp>
    </p:spTree>
    <p:extLst>
      <p:ext uri="{BB962C8B-B14F-4D97-AF65-F5344CB8AC3E}">
        <p14:creationId xmlns:p14="http://schemas.microsoft.com/office/powerpoint/2010/main" val="60275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9144000" cy="1260229"/>
          </a:xfrm>
        </p:spPr>
        <p:txBody>
          <a:bodyPr/>
          <a:lstStyle/>
          <a:p>
            <a:r>
              <a:rPr lang="sl-SI" dirty="0" smtClean="0"/>
              <a:t>Why-capitalisation</a:t>
            </a:r>
            <a:r>
              <a:rPr lang="sl-SI" dirty="0"/>
              <a:t>?</a:t>
            </a:r>
          </a:p>
        </p:txBody>
      </p:sp>
      <p:sp>
        <p:nvSpPr>
          <p:cNvPr id="3" name="Podnaslov 2"/>
          <p:cNvSpPr>
            <a:spLocks noGrp="1"/>
          </p:cNvSpPr>
          <p:nvPr>
            <p:ph type="subTitle" idx="1"/>
          </p:nvPr>
        </p:nvSpPr>
        <p:spPr>
          <a:xfrm>
            <a:off x="734095" y="2859110"/>
            <a:ext cx="10457645" cy="3863661"/>
          </a:xfrm>
        </p:spPr>
        <p:txBody>
          <a:bodyPr>
            <a:normAutofit/>
          </a:bodyPr>
          <a:lstStyle/>
          <a:p>
            <a:pPr marL="457200" indent="-457200" algn="l">
              <a:buFont typeface="Wingdings" panose="05000000000000000000" pitchFamily="2" charset="2"/>
              <a:buChar char="Ø"/>
            </a:pPr>
            <a:r>
              <a:rPr lang="sl-SI" sz="3200" dirty="0" smtClean="0"/>
              <a:t>O</a:t>
            </a:r>
            <a:r>
              <a:rPr lang="en-US" sz="3200" dirty="0" err="1" smtClean="0"/>
              <a:t>verview</a:t>
            </a:r>
            <a:r>
              <a:rPr lang="en-US" sz="3200" dirty="0" smtClean="0"/>
              <a:t> </a:t>
            </a:r>
            <a:r>
              <a:rPr lang="en-US" sz="3200" dirty="0"/>
              <a:t>on main projects’ </a:t>
            </a:r>
            <a:r>
              <a:rPr lang="en-US" sz="3200" dirty="0" smtClean="0"/>
              <a:t>results</a:t>
            </a:r>
            <a:r>
              <a:rPr lang="sl-SI" sz="3200" dirty="0" smtClean="0"/>
              <a:t>,</a:t>
            </a:r>
          </a:p>
          <a:p>
            <a:pPr marL="457200" indent="-457200" algn="l">
              <a:buFont typeface="Wingdings" panose="05000000000000000000" pitchFamily="2" charset="2"/>
              <a:buChar char="Ø"/>
            </a:pPr>
            <a:r>
              <a:rPr lang="sl-SI" sz="3200" dirty="0"/>
              <a:t>A</a:t>
            </a:r>
            <a:r>
              <a:rPr lang="en-US" sz="3200" dirty="0" err="1" smtClean="0"/>
              <a:t>ccessibility</a:t>
            </a:r>
            <a:r>
              <a:rPr lang="en-US" sz="3200" dirty="0"/>
              <a:t>, impact and durability of </a:t>
            </a:r>
            <a:r>
              <a:rPr lang="en-US" sz="3200" dirty="0" smtClean="0"/>
              <a:t>knowledge</a:t>
            </a:r>
            <a:r>
              <a:rPr lang="sl-SI" sz="3200" dirty="0" smtClean="0"/>
              <a:t>,</a:t>
            </a:r>
          </a:p>
          <a:p>
            <a:pPr marL="457200" indent="-457200" algn="l">
              <a:buFont typeface="Wingdings" panose="05000000000000000000" pitchFamily="2" charset="2"/>
              <a:buChar char="Ø"/>
            </a:pPr>
            <a:r>
              <a:rPr lang="sl-SI" sz="3200" dirty="0"/>
              <a:t>I</a:t>
            </a:r>
            <a:r>
              <a:rPr lang="en-US" sz="3200" dirty="0" err="1" smtClean="0"/>
              <a:t>ntegrating</a:t>
            </a:r>
            <a:r>
              <a:rPr lang="en-US" sz="3200" dirty="0" smtClean="0"/>
              <a:t> </a:t>
            </a:r>
            <a:r>
              <a:rPr lang="en-US" sz="3200" dirty="0"/>
              <a:t>new knowledge and good practices into Regional, National or European policy-making </a:t>
            </a:r>
            <a:r>
              <a:rPr lang="en-US" sz="3200" dirty="0" smtClean="0"/>
              <a:t>levels</a:t>
            </a:r>
            <a:r>
              <a:rPr lang="sl-SI" sz="3200" dirty="0" smtClean="0"/>
              <a:t>,</a:t>
            </a:r>
          </a:p>
          <a:p>
            <a:pPr marL="457200" indent="-457200" algn="l">
              <a:buFont typeface="Wingdings" panose="05000000000000000000" pitchFamily="2" charset="2"/>
              <a:buChar char="Ø"/>
            </a:pPr>
            <a:r>
              <a:rPr lang="sl-SI" sz="3200" dirty="0" err="1"/>
              <a:t>V</a:t>
            </a:r>
            <a:r>
              <a:rPr lang="sl-SI" sz="3200" dirty="0" err="1" smtClean="0"/>
              <a:t>alorize</a:t>
            </a:r>
            <a:r>
              <a:rPr lang="sl-SI" sz="3200" dirty="0" smtClean="0"/>
              <a:t> </a:t>
            </a:r>
            <a:r>
              <a:rPr lang="sl-SI" sz="3200" dirty="0"/>
              <a:t>and </a:t>
            </a:r>
            <a:r>
              <a:rPr lang="sl-SI" sz="3200" dirty="0" err="1"/>
              <a:t>give</a:t>
            </a:r>
            <a:r>
              <a:rPr lang="sl-SI" sz="3200" dirty="0"/>
              <a:t> </a:t>
            </a:r>
            <a:r>
              <a:rPr lang="sl-SI" sz="3200" dirty="0" err="1" smtClean="0"/>
              <a:t>visibility</a:t>
            </a:r>
            <a:r>
              <a:rPr lang="sl-SI" sz="3200" dirty="0" smtClean="0"/>
              <a:t>, </a:t>
            </a:r>
          </a:p>
          <a:p>
            <a:pPr marL="457200" indent="-457200" algn="l">
              <a:buFont typeface="Wingdings" panose="05000000000000000000" pitchFamily="2" charset="2"/>
              <a:buChar char="Ø"/>
            </a:pPr>
            <a:r>
              <a:rPr lang="sl-SI" sz="3200" dirty="0"/>
              <a:t>R</a:t>
            </a:r>
            <a:r>
              <a:rPr lang="en-US" sz="3200" dirty="0" smtClean="0"/>
              <a:t>e-use </a:t>
            </a:r>
            <a:r>
              <a:rPr lang="en-US" sz="3200" dirty="0"/>
              <a:t>and transfer of knowledge </a:t>
            </a:r>
            <a:r>
              <a:rPr lang="en-US" sz="3200" dirty="0" smtClean="0"/>
              <a:t>achieved</a:t>
            </a:r>
            <a:r>
              <a:rPr lang="sl-SI" sz="3200" dirty="0" smtClean="0"/>
              <a:t>.</a:t>
            </a:r>
          </a:p>
          <a:p>
            <a:pPr marL="342900" indent="-342900">
              <a:buFontTx/>
              <a:buChar char="-"/>
            </a:pPr>
            <a:endParaRPr lang="sl-SI" dirty="0"/>
          </a:p>
        </p:txBody>
      </p:sp>
    </p:spTree>
    <p:extLst>
      <p:ext uri="{BB962C8B-B14F-4D97-AF65-F5344CB8AC3E}">
        <p14:creationId xmlns:p14="http://schemas.microsoft.com/office/powerpoint/2010/main" val="312292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9144000" cy="1762505"/>
          </a:xfrm>
        </p:spPr>
        <p:txBody>
          <a:bodyPr>
            <a:normAutofit fontScale="90000"/>
          </a:bodyPr>
          <a:lstStyle/>
          <a:p>
            <a:r>
              <a:rPr lang="sl-SI" b="1" dirty="0" smtClean="0"/>
              <a:t>Capitalisation </a:t>
            </a:r>
            <a:r>
              <a:rPr lang="sl-SI" b="1" dirty="0"/>
              <a:t>Thematic Pole 6</a:t>
            </a:r>
            <a:r>
              <a:rPr lang="sl-SI" dirty="0"/>
              <a:t/>
            </a:r>
            <a:br>
              <a:rPr lang="sl-SI" dirty="0"/>
            </a:br>
            <a:endParaRPr lang="sl-SI" dirty="0"/>
          </a:p>
        </p:txBody>
      </p:sp>
      <p:sp>
        <p:nvSpPr>
          <p:cNvPr id="3" name="Podnaslov 2"/>
          <p:cNvSpPr>
            <a:spLocks noGrp="1"/>
          </p:cNvSpPr>
          <p:nvPr>
            <p:ph type="subTitle" idx="1"/>
          </p:nvPr>
        </p:nvSpPr>
        <p:spPr>
          <a:xfrm>
            <a:off x="618186" y="2520211"/>
            <a:ext cx="10586433" cy="3906347"/>
          </a:xfrm>
        </p:spPr>
        <p:txBody>
          <a:bodyPr>
            <a:noAutofit/>
          </a:bodyPr>
          <a:lstStyle/>
          <a:p>
            <a:pPr algn="just"/>
            <a:r>
              <a:rPr lang="en-US" sz="3200" dirty="0"/>
              <a:t> </a:t>
            </a:r>
            <a:endParaRPr lang="sl-SI" sz="3200" dirty="0" smtClean="0"/>
          </a:p>
          <a:p>
            <a:pPr algn="just"/>
            <a:r>
              <a:rPr lang="en-US" sz="3200" dirty="0" smtClean="0"/>
              <a:t>Will </a:t>
            </a:r>
            <a:r>
              <a:rPr lang="en-US" sz="3200" dirty="0"/>
              <a:t>be process through which an </a:t>
            </a:r>
            <a:r>
              <a:rPr lang="en-US" sz="3200" b="1" dirty="0">
                <a:solidFill>
                  <a:srgbClr val="FF0000"/>
                </a:solidFill>
              </a:rPr>
              <a:t>experience  </a:t>
            </a:r>
            <a:r>
              <a:rPr lang="en-US" sz="3200" dirty="0"/>
              <a:t>is identified, valued and documented in various media. This systematic process will allow learning of lessons and identification of good practices. Thanks to this approach, the practice can change and improve and may thereafter be adopted </a:t>
            </a:r>
            <a:r>
              <a:rPr lang="en-US" sz="3200" b="1" dirty="0">
                <a:solidFill>
                  <a:srgbClr val="FF0000"/>
                </a:solidFill>
              </a:rPr>
              <a:t>by others</a:t>
            </a:r>
            <a:r>
              <a:rPr lang="en-US" sz="3200" dirty="0"/>
              <a:t>.</a:t>
            </a:r>
            <a:endParaRPr lang="sl-SI" sz="3200" dirty="0"/>
          </a:p>
        </p:txBody>
      </p:sp>
    </p:spTree>
    <p:extLst>
      <p:ext uri="{BB962C8B-B14F-4D97-AF65-F5344CB8AC3E}">
        <p14:creationId xmlns:p14="http://schemas.microsoft.com/office/powerpoint/2010/main" val="539917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9113949" cy="1465977"/>
          </a:xfrm>
        </p:spPr>
        <p:txBody>
          <a:bodyPr>
            <a:normAutofit fontScale="90000"/>
          </a:bodyPr>
          <a:lstStyle/>
          <a:p>
            <a:r>
              <a:rPr lang="en-US" b="1" dirty="0">
                <a:solidFill>
                  <a:schemeClr val="accent1"/>
                </a:solidFill>
                <a:latin typeface="Aharoni" panose="02010803020104030203" pitchFamily="2" charset="-79"/>
                <a:cs typeface="Aharoni" panose="02010803020104030203" pitchFamily="2" charset="-79"/>
              </a:rPr>
              <a:t> What we have to </a:t>
            </a:r>
            <a:r>
              <a:rPr lang="en-US" b="1" dirty="0" smtClean="0">
                <a:solidFill>
                  <a:schemeClr val="accent1"/>
                </a:solidFill>
                <a:latin typeface="Aharoni" panose="02010803020104030203" pitchFamily="2" charset="-79"/>
                <a:cs typeface="Aharoni" panose="02010803020104030203" pitchFamily="2" charset="-79"/>
              </a:rPr>
              <a:t>do </a:t>
            </a:r>
            <a:r>
              <a:rPr lang="en-US" b="1" dirty="0">
                <a:solidFill>
                  <a:schemeClr val="accent1"/>
                </a:solidFill>
                <a:latin typeface="Aharoni" panose="02010803020104030203" pitchFamily="2" charset="-79"/>
                <a:cs typeface="Aharoni" panose="02010803020104030203" pitchFamily="2" charset="-79"/>
              </a:rPr>
              <a:t>for </a:t>
            </a:r>
            <a:r>
              <a:rPr lang="en-US" b="1" dirty="0" smtClean="0">
                <a:solidFill>
                  <a:schemeClr val="accent1"/>
                </a:solidFill>
                <a:latin typeface="Aharoni" panose="02010803020104030203" pitchFamily="2" charset="-79"/>
                <a:cs typeface="Aharoni" panose="02010803020104030203" pitchFamily="2" charset="-79"/>
              </a:rPr>
              <a:t>building</a:t>
            </a:r>
            <a:r>
              <a:rPr lang="sl-SI" b="1" dirty="0" smtClean="0">
                <a:solidFill>
                  <a:schemeClr val="accent1"/>
                </a:solidFill>
                <a:latin typeface="Aharoni" panose="02010803020104030203" pitchFamily="2" charset="-79"/>
                <a:cs typeface="Aharoni" panose="02010803020104030203" pitchFamily="2" charset="-79"/>
              </a:rPr>
              <a:t> pole</a:t>
            </a:r>
            <a:r>
              <a:rPr lang="en-US" b="1" dirty="0" smtClean="0">
                <a:solidFill>
                  <a:schemeClr val="accent1"/>
                </a:solidFill>
                <a:latin typeface="Aharoni" panose="02010803020104030203" pitchFamily="2" charset="-79"/>
                <a:cs typeface="Aharoni" panose="02010803020104030203" pitchFamily="2" charset="-79"/>
              </a:rPr>
              <a:t>?</a:t>
            </a:r>
            <a:endParaRPr lang="sl-SI" b="1" dirty="0">
              <a:solidFill>
                <a:schemeClr val="accent1"/>
              </a:solidFill>
              <a:latin typeface="Aharoni" panose="02010803020104030203" pitchFamily="2" charset="-79"/>
              <a:cs typeface="Aharoni" panose="02010803020104030203" pitchFamily="2" charset="-79"/>
            </a:endParaRPr>
          </a:p>
        </p:txBody>
      </p:sp>
      <p:pic>
        <p:nvPicPr>
          <p:cNvPr id="4" name="Slika 3"/>
          <p:cNvPicPr>
            <a:picLocks noChangeAspect="1"/>
          </p:cNvPicPr>
          <p:nvPr/>
        </p:nvPicPr>
        <p:blipFill>
          <a:blip r:embed="rId2"/>
          <a:stretch>
            <a:fillRect/>
          </a:stretch>
        </p:blipFill>
        <p:spPr>
          <a:xfrm>
            <a:off x="2402319" y="2588340"/>
            <a:ext cx="7218199" cy="4269660"/>
          </a:xfrm>
          <a:prstGeom prst="rect">
            <a:avLst/>
          </a:prstGeom>
        </p:spPr>
      </p:pic>
    </p:spTree>
    <p:extLst>
      <p:ext uri="{BB962C8B-B14F-4D97-AF65-F5344CB8AC3E}">
        <p14:creationId xmlns:p14="http://schemas.microsoft.com/office/powerpoint/2010/main" val="737205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8959403" cy="1118561"/>
          </a:xfrm>
        </p:spPr>
        <p:txBody>
          <a:bodyPr>
            <a:normAutofit fontScale="90000"/>
          </a:bodyPr>
          <a:lstStyle/>
          <a:p>
            <a:r>
              <a:rPr lang="en-US" b="1" dirty="0">
                <a:solidFill>
                  <a:schemeClr val="accent1"/>
                </a:solidFill>
                <a:latin typeface="Aharoni" panose="02010803020104030203" pitchFamily="2" charset="-79"/>
                <a:cs typeface="Aharoni" panose="02010803020104030203" pitchFamily="2" charset="-79"/>
              </a:rPr>
              <a:t>Why do good practices </a:t>
            </a:r>
            <a:r>
              <a:rPr lang="en-US" b="1" dirty="0" smtClean="0">
                <a:solidFill>
                  <a:schemeClr val="accent1"/>
                </a:solidFill>
                <a:latin typeface="Aharoni" panose="02010803020104030203" pitchFamily="2" charset="-79"/>
                <a:cs typeface="Aharoni" panose="02010803020104030203" pitchFamily="2" charset="-79"/>
              </a:rPr>
              <a:t>matter</a:t>
            </a:r>
            <a:r>
              <a:rPr lang="sl-SI" b="1" dirty="0" smtClean="0">
                <a:solidFill>
                  <a:schemeClr val="accent1"/>
                </a:solidFill>
                <a:latin typeface="Aharoni" panose="02010803020104030203" pitchFamily="2" charset="-79"/>
                <a:cs typeface="Aharoni" panose="02010803020104030203" pitchFamily="2" charset="-79"/>
              </a:rPr>
              <a:t>?</a:t>
            </a:r>
            <a:r>
              <a:rPr lang="en-US" b="1" dirty="0" smtClean="0">
                <a:solidFill>
                  <a:schemeClr val="accent1"/>
                </a:solidFill>
                <a:latin typeface="Aharoni" panose="02010803020104030203" pitchFamily="2" charset="-79"/>
                <a:cs typeface="Aharoni" panose="02010803020104030203" pitchFamily="2" charset="-79"/>
              </a:rPr>
              <a:t> </a:t>
            </a:r>
            <a:endParaRPr lang="sl-SI" b="1" dirty="0">
              <a:solidFill>
                <a:schemeClr val="accent1"/>
              </a:solidFill>
              <a:latin typeface="Aharoni" panose="02010803020104030203" pitchFamily="2" charset="-79"/>
              <a:cs typeface="Aharoni" panose="02010803020104030203" pitchFamily="2" charset="-79"/>
            </a:endParaRPr>
          </a:p>
        </p:txBody>
      </p:sp>
      <p:sp>
        <p:nvSpPr>
          <p:cNvPr id="3" name="Pravokotnik 2"/>
          <p:cNvSpPr/>
          <p:nvPr/>
        </p:nvSpPr>
        <p:spPr>
          <a:xfrm>
            <a:off x="575256" y="2240924"/>
            <a:ext cx="10856890" cy="4247317"/>
          </a:xfrm>
          <a:prstGeom prst="rect">
            <a:avLst/>
          </a:prstGeom>
        </p:spPr>
        <p:txBody>
          <a:bodyPr wrap="square">
            <a:spAutoFit/>
          </a:bodyPr>
          <a:lstStyle/>
          <a:p>
            <a:r>
              <a:rPr lang="en-US" dirty="0"/>
              <a:t>For an organization to progress and adapt to change, it must become a learning organization which draws lessons from experiences (own and other) in order to identify and understand good practices.</a:t>
            </a:r>
          </a:p>
          <a:p>
            <a:endParaRPr lang="en-US" dirty="0"/>
          </a:p>
          <a:p>
            <a:r>
              <a:rPr lang="en-US" b="1" dirty="0"/>
              <a:t>These good practices will improve the way the organization works. </a:t>
            </a:r>
          </a:p>
          <a:p>
            <a:endParaRPr lang="en-US" dirty="0"/>
          </a:p>
          <a:p>
            <a:endParaRPr lang="en-US" dirty="0"/>
          </a:p>
          <a:p>
            <a:r>
              <a:rPr lang="en-US" dirty="0"/>
              <a:t>They can be applied to specific contexts, institutionalized, shared and replicated at different levels: from local to international.</a:t>
            </a:r>
          </a:p>
          <a:p>
            <a:endParaRPr lang="en-US" dirty="0"/>
          </a:p>
          <a:p>
            <a:endParaRPr lang="en-US" dirty="0"/>
          </a:p>
          <a:p>
            <a:r>
              <a:rPr lang="en-US" dirty="0"/>
              <a:t>However, if no action is taken to </a:t>
            </a:r>
            <a:r>
              <a:rPr lang="en-US" dirty="0" err="1"/>
              <a:t>analyse</a:t>
            </a:r>
            <a:r>
              <a:rPr lang="en-US" dirty="0"/>
              <a:t>, capitalize and share the knowledge gained in </a:t>
            </a:r>
            <a:r>
              <a:rPr lang="en-US" dirty="0" err="1"/>
              <a:t>programmes</a:t>
            </a:r>
            <a:r>
              <a:rPr lang="en-US" dirty="0"/>
              <a:t> and projects,  results will not be transmitted, the same mistakes will be repeated, the success of experiences will not be known and opportunities for improved practices will be lost, thereby preventing the sharing of good practices. </a:t>
            </a:r>
          </a:p>
          <a:p>
            <a:endParaRPr lang="en-US" dirty="0"/>
          </a:p>
          <a:p>
            <a:r>
              <a:rPr lang="en-US" dirty="0"/>
              <a:t>An organization can turn knowledge into action through </a:t>
            </a:r>
            <a:r>
              <a:rPr lang="en-US" b="1" dirty="0"/>
              <a:t>knowledge sharing </a:t>
            </a:r>
            <a:r>
              <a:rPr lang="en-US" dirty="0"/>
              <a:t>and</a:t>
            </a:r>
            <a:r>
              <a:rPr lang="en-US" b="1" dirty="0"/>
              <a:t> capitalization of experiences.</a:t>
            </a:r>
          </a:p>
        </p:txBody>
      </p:sp>
    </p:spTree>
    <p:extLst>
      <p:ext uri="{BB962C8B-B14F-4D97-AF65-F5344CB8AC3E}">
        <p14:creationId xmlns:p14="http://schemas.microsoft.com/office/powerpoint/2010/main" val="28811007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5131" y="1060579"/>
            <a:ext cx="9937474" cy="4991877"/>
          </a:xfrm>
        </p:spPr>
        <p:txBody>
          <a:bodyPr>
            <a:normAutofit/>
          </a:bodyPr>
          <a:lstStyle/>
          <a:p>
            <a:endParaRPr lang="sl-SI" dirty="0"/>
          </a:p>
          <a:p>
            <a:endParaRPr lang="sl-SI" dirty="0"/>
          </a:p>
          <a:p>
            <a:pPr marL="342900" indent="-342900" algn="l">
              <a:buFont typeface="Wingdings" panose="05000000000000000000" pitchFamily="2" charset="2"/>
              <a:buChar char="Ø"/>
            </a:pPr>
            <a:r>
              <a:rPr lang="sl-SI" b="1" dirty="0">
                <a:solidFill>
                  <a:schemeClr val="accent1"/>
                </a:solidFill>
              </a:rPr>
              <a:t>CHESTNUT </a:t>
            </a:r>
            <a:r>
              <a:rPr lang="sl-SI" b="1" dirty="0" err="1">
                <a:solidFill>
                  <a:schemeClr val="accent1"/>
                </a:solidFill>
              </a:rPr>
              <a:t>contribution</a:t>
            </a:r>
            <a:r>
              <a:rPr lang="sl-SI" b="1" dirty="0">
                <a:solidFill>
                  <a:schemeClr val="accent1"/>
                </a:solidFill>
              </a:rPr>
              <a:t> </a:t>
            </a:r>
            <a:r>
              <a:rPr lang="sl-SI" b="1" dirty="0"/>
              <a:t>-  </a:t>
            </a:r>
            <a:r>
              <a:rPr lang="sl-SI" b="1" dirty="0" err="1"/>
              <a:t>keywords</a:t>
            </a:r>
            <a:r>
              <a:rPr lang="sl-SI" b="1" dirty="0"/>
              <a:t>: SUMP in FUA </a:t>
            </a:r>
            <a:r>
              <a:rPr lang="sl-SI" b="1" dirty="0" err="1"/>
              <a:t>level</a:t>
            </a:r>
            <a:r>
              <a:rPr lang="sl-SI" b="1" dirty="0"/>
              <a:t>, </a:t>
            </a:r>
            <a:r>
              <a:rPr lang="sl-SI" b="1" dirty="0" err="1"/>
              <a:t>better</a:t>
            </a:r>
            <a:r>
              <a:rPr lang="sl-SI" b="1" dirty="0"/>
              <a:t> </a:t>
            </a:r>
            <a:r>
              <a:rPr lang="sl-SI" b="1" dirty="0" err="1"/>
              <a:t>integrated</a:t>
            </a:r>
            <a:r>
              <a:rPr lang="sl-SI" b="1" dirty="0"/>
              <a:t> PT, </a:t>
            </a:r>
            <a:r>
              <a:rPr lang="sl-SI" b="1" dirty="0" err="1"/>
              <a:t>soft</a:t>
            </a:r>
            <a:r>
              <a:rPr lang="sl-SI" b="1" dirty="0"/>
              <a:t> </a:t>
            </a:r>
            <a:r>
              <a:rPr lang="sl-SI" b="1" dirty="0" err="1"/>
              <a:t>mobility</a:t>
            </a:r>
            <a:r>
              <a:rPr lang="sl-SI" b="1" dirty="0"/>
              <a:t> </a:t>
            </a:r>
            <a:r>
              <a:rPr lang="sl-SI" b="1" dirty="0" err="1"/>
              <a:t>modes</a:t>
            </a:r>
            <a:r>
              <a:rPr lang="sl-SI" b="1" dirty="0"/>
              <a:t> on </a:t>
            </a:r>
            <a:r>
              <a:rPr lang="sl-SI" b="1" dirty="0" err="1"/>
              <a:t>rural</a:t>
            </a:r>
            <a:r>
              <a:rPr lang="sl-SI" b="1" dirty="0"/>
              <a:t> - urban </a:t>
            </a:r>
            <a:r>
              <a:rPr lang="sl-SI" b="1" dirty="0" err="1" smtClean="0"/>
              <a:t>level</a:t>
            </a:r>
            <a:endParaRPr lang="sl-SI" b="1" dirty="0" smtClean="0"/>
          </a:p>
          <a:p>
            <a:pPr marL="342900" indent="-342900" algn="l">
              <a:buFont typeface="Wingdings" panose="05000000000000000000" pitchFamily="2" charset="2"/>
              <a:buChar char="Ø"/>
            </a:pPr>
            <a:endParaRPr lang="sl-SI" b="1" dirty="0"/>
          </a:p>
          <a:p>
            <a:pPr marL="342900" indent="-342900" algn="l">
              <a:buFont typeface="Wingdings" panose="05000000000000000000" pitchFamily="2" charset="2"/>
              <a:buChar char="Ø"/>
            </a:pPr>
            <a:r>
              <a:rPr lang="en-US" dirty="0" smtClean="0"/>
              <a:t>Develop</a:t>
            </a:r>
            <a:r>
              <a:rPr lang="sl-SI" dirty="0" err="1"/>
              <a:t>ment</a:t>
            </a:r>
            <a:r>
              <a:rPr lang="sl-SI" dirty="0"/>
              <a:t> of </a:t>
            </a:r>
            <a:r>
              <a:rPr lang="en-US" dirty="0"/>
              <a:t> joint methodology to </a:t>
            </a:r>
            <a:r>
              <a:rPr lang="sl-SI" dirty="0" err="1"/>
              <a:t>develop“regional</a:t>
            </a:r>
            <a:r>
              <a:rPr lang="sl-SI" dirty="0"/>
              <a:t> /FUA“ </a:t>
            </a:r>
            <a:r>
              <a:rPr lang="en-US" dirty="0"/>
              <a:t>mobility scenarios;</a:t>
            </a:r>
            <a:endParaRPr lang="sl-SI" dirty="0"/>
          </a:p>
          <a:p>
            <a:pPr marL="342900" indent="-342900" algn="l">
              <a:buFont typeface="Wingdings" panose="05000000000000000000" pitchFamily="2" charset="2"/>
              <a:buChar char="Ø"/>
            </a:pPr>
            <a:r>
              <a:rPr lang="en-US" dirty="0"/>
              <a:t>drafting Sustainable Urban Mobility Plans (SUMPs) at FUA level (support </a:t>
            </a:r>
            <a:r>
              <a:rPr lang="sl-SI" dirty="0"/>
              <a:t>to </a:t>
            </a:r>
            <a:r>
              <a:rPr lang="en-US" dirty="0"/>
              <a:t>new policy making with a special focus on people)</a:t>
            </a:r>
            <a:endParaRPr lang="sl-SI" dirty="0"/>
          </a:p>
          <a:p>
            <a:pPr marL="342900" indent="-342900" algn="l">
              <a:buFont typeface="Wingdings" panose="05000000000000000000" pitchFamily="2" charset="2"/>
              <a:buChar char="Ø"/>
            </a:pPr>
            <a:r>
              <a:rPr lang="sl-SI" dirty="0"/>
              <a:t>SUMP development – </a:t>
            </a:r>
            <a:r>
              <a:rPr lang="sl-SI" dirty="0" err="1"/>
              <a:t>training</a:t>
            </a:r>
            <a:r>
              <a:rPr lang="sl-SI" dirty="0"/>
              <a:t> </a:t>
            </a:r>
            <a:r>
              <a:rPr lang="sl-SI" dirty="0" err="1"/>
              <a:t>seminars</a:t>
            </a:r>
            <a:endParaRPr lang="en-US" dirty="0"/>
          </a:p>
          <a:p>
            <a:pPr marL="342900" indent="-342900" algn="l">
              <a:buFont typeface="Wingdings" panose="05000000000000000000" pitchFamily="2" charset="2"/>
              <a:buChar char="Ø"/>
            </a:pPr>
            <a:r>
              <a:rPr lang="en-US" dirty="0"/>
              <a:t>implementing 12 pilot actions involving sub-groups of project partners.</a:t>
            </a:r>
            <a:endParaRPr lang="sl-SI" dirty="0"/>
          </a:p>
          <a:p>
            <a:pPr algn="l"/>
            <a:endParaRPr lang="sl-SI" b="1" dirty="0"/>
          </a:p>
          <a:p>
            <a:pPr algn="l"/>
            <a:endParaRPr lang="en-US" b="1" dirty="0"/>
          </a:p>
          <a:p>
            <a:pPr algn="l"/>
            <a:endParaRPr lang="sl-SI" dirty="0"/>
          </a:p>
        </p:txBody>
      </p:sp>
      <p:sp>
        <p:nvSpPr>
          <p:cNvPr id="4" name="Subtitle 2"/>
          <p:cNvSpPr txBox="1">
            <a:spLocks/>
          </p:cNvSpPr>
          <p:nvPr/>
        </p:nvSpPr>
        <p:spPr>
          <a:xfrm>
            <a:off x="669066" y="889905"/>
            <a:ext cx="11056403" cy="82070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dirty="0"/>
              <a:t>Project </a:t>
            </a:r>
            <a:r>
              <a:rPr lang="sl-SI" dirty="0" err="1"/>
              <a:t>presentation</a:t>
            </a:r>
            <a:r>
              <a:rPr lang="sl-SI" dirty="0"/>
              <a:t>: </a:t>
            </a:r>
            <a:r>
              <a:rPr lang="sl-SI" b="1" dirty="0"/>
              <a:t>CHESTNUT, </a:t>
            </a:r>
            <a:r>
              <a:rPr lang="en-US" b="1" dirty="0" err="1"/>
              <a:t>CompreHensive</a:t>
            </a:r>
            <a:r>
              <a:rPr lang="en-US" b="1" dirty="0"/>
              <a:t> Elaboration of </a:t>
            </a:r>
            <a:r>
              <a:rPr lang="en-US" b="1" dirty="0" err="1"/>
              <a:t>STrategic</a:t>
            </a:r>
            <a:r>
              <a:rPr lang="en-US" b="1" dirty="0"/>
              <a:t> </a:t>
            </a:r>
            <a:r>
              <a:rPr lang="en-US" b="1" dirty="0" err="1"/>
              <a:t>plaNs</a:t>
            </a:r>
            <a:r>
              <a:rPr lang="en-US" b="1" dirty="0"/>
              <a:t> for sustainable Urban Transport</a:t>
            </a:r>
            <a:endParaRPr lang="sl-SI" b="1" dirty="0"/>
          </a:p>
        </p:txBody>
      </p:sp>
      <p:sp>
        <p:nvSpPr>
          <p:cNvPr id="5" name="Subtitle 2"/>
          <p:cNvSpPr txBox="1">
            <a:spLocks/>
          </p:cNvSpPr>
          <p:nvPr/>
        </p:nvSpPr>
        <p:spPr>
          <a:xfrm>
            <a:off x="510445" y="2341984"/>
            <a:ext cx="11056403" cy="136499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sl-SI" dirty="0"/>
          </a:p>
        </p:txBody>
      </p:sp>
    </p:spTree>
    <p:extLst>
      <p:ext uri="{BB962C8B-B14F-4D97-AF65-F5344CB8AC3E}">
        <p14:creationId xmlns:p14="http://schemas.microsoft.com/office/powerpoint/2010/main" val="4283598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5131" y="1060579"/>
            <a:ext cx="9937474" cy="4991877"/>
          </a:xfrm>
        </p:spPr>
        <p:txBody>
          <a:bodyPr>
            <a:normAutofit/>
          </a:bodyPr>
          <a:lstStyle/>
          <a:p>
            <a:endParaRPr lang="sl-SI" dirty="0"/>
          </a:p>
          <a:p>
            <a:endParaRPr lang="sl-SI" dirty="0"/>
          </a:p>
          <a:p>
            <a:pPr algn="l"/>
            <a:r>
              <a:rPr lang="sl-SI" b="1" dirty="0" err="1">
                <a:solidFill>
                  <a:schemeClr val="accent1"/>
                </a:solidFill>
              </a:rPr>
              <a:t>CityWalk</a:t>
            </a:r>
            <a:r>
              <a:rPr lang="sl-SI" b="1" dirty="0">
                <a:solidFill>
                  <a:schemeClr val="accent1"/>
                </a:solidFill>
              </a:rPr>
              <a:t> </a:t>
            </a:r>
            <a:r>
              <a:rPr lang="sl-SI" b="1" dirty="0" err="1">
                <a:solidFill>
                  <a:schemeClr val="accent1"/>
                </a:solidFill>
              </a:rPr>
              <a:t>contribution</a:t>
            </a:r>
            <a:r>
              <a:rPr lang="sl-SI" b="1" dirty="0">
                <a:solidFill>
                  <a:schemeClr val="accent1"/>
                </a:solidFill>
              </a:rPr>
              <a:t> </a:t>
            </a:r>
            <a:r>
              <a:rPr lang="sl-SI" b="1" dirty="0"/>
              <a:t>- </a:t>
            </a:r>
            <a:r>
              <a:rPr lang="sl-SI" b="1" dirty="0" err="1"/>
              <a:t>keywords</a:t>
            </a:r>
            <a:r>
              <a:rPr lang="sl-SI" b="1" dirty="0"/>
              <a:t>: </a:t>
            </a:r>
            <a:r>
              <a:rPr lang="sl-SI" b="1" dirty="0" err="1"/>
              <a:t>Active</a:t>
            </a:r>
            <a:r>
              <a:rPr lang="sl-SI" b="1" dirty="0"/>
              <a:t> </a:t>
            </a:r>
            <a:r>
              <a:rPr lang="sl-SI" b="1" dirty="0" err="1"/>
              <a:t>mobility</a:t>
            </a:r>
            <a:r>
              <a:rPr lang="sl-SI" b="1" dirty="0"/>
              <a:t>, </a:t>
            </a:r>
            <a:r>
              <a:rPr lang="sl-SI" b="1" dirty="0" err="1" smtClean="0"/>
              <a:t>Walking</a:t>
            </a:r>
            <a:endParaRPr lang="sl-SI" b="1" dirty="0" smtClean="0"/>
          </a:p>
          <a:p>
            <a:pPr algn="l"/>
            <a:endParaRPr lang="sl-SI" b="1" dirty="0"/>
          </a:p>
          <a:p>
            <a:pPr marL="342900" indent="-342900" algn="l">
              <a:buFont typeface="Wingdings" panose="05000000000000000000" pitchFamily="2" charset="2"/>
              <a:buChar char="Ø"/>
            </a:pPr>
            <a:r>
              <a:rPr lang="en-US" dirty="0"/>
              <a:t>Guidebook for Designing</a:t>
            </a:r>
            <a:r>
              <a:rPr lang="sl-SI" dirty="0"/>
              <a:t> </a:t>
            </a:r>
            <a:r>
              <a:rPr lang="sl-SI" dirty="0" err="1"/>
              <a:t>of</a:t>
            </a:r>
            <a:r>
              <a:rPr lang="en-US" dirty="0"/>
              <a:t> Walkability Plans</a:t>
            </a:r>
            <a:r>
              <a:rPr lang="sl-SI" dirty="0"/>
              <a:t>, </a:t>
            </a:r>
            <a:r>
              <a:rPr lang="sl-SI" dirty="0" err="1"/>
              <a:t>training</a:t>
            </a:r>
            <a:r>
              <a:rPr lang="sl-SI" dirty="0"/>
              <a:t> </a:t>
            </a:r>
            <a:r>
              <a:rPr lang="sl-SI" dirty="0" err="1"/>
              <a:t>courses</a:t>
            </a:r>
            <a:r>
              <a:rPr lang="sl-SI" dirty="0"/>
              <a:t>, </a:t>
            </a:r>
            <a:r>
              <a:rPr lang="sl-SI" dirty="0" err="1"/>
              <a:t>workshops</a:t>
            </a:r>
            <a:endParaRPr lang="en-US" dirty="0"/>
          </a:p>
          <a:p>
            <a:pPr marL="342900" indent="-342900" algn="l">
              <a:buFont typeface="Wingdings" panose="05000000000000000000" pitchFamily="2" charset="2"/>
              <a:buChar char="Ø"/>
            </a:pPr>
            <a:r>
              <a:rPr lang="sl-SI" dirty="0"/>
              <a:t>10 </a:t>
            </a:r>
            <a:r>
              <a:rPr lang="en-US" dirty="0"/>
              <a:t>Local walkability plans</a:t>
            </a:r>
          </a:p>
          <a:p>
            <a:pPr marL="342900" indent="-342900" algn="l">
              <a:buFont typeface="Wingdings" panose="05000000000000000000" pitchFamily="2" charset="2"/>
              <a:buChar char="Ø"/>
            </a:pPr>
            <a:r>
              <a:rPr lang="en-US" dirty="0"/>
              <a:t>Index measuring the level of walkability</a:t>
            </a:r>
          </a:p>
          <a:p>
            <a:pPr marL="342900" indent="-342900" algn="l">
              <a:buFont typeface="Wingdings" panose="05000000000000000000" pitchFamily="2" charset="2"/>
              <a:buChar char="Ø"/>
            </a:pPr>
            <a:r>
              <a:rPr lang="en-US" dirty="0"/>
              <a:t>Walkability guide</a:t>
            </a:r>
            <a:endParaRPr lang="sl-SI" dirty="0"/>
          </a:p>
          <a:p>
            <a:pPr marL="342900" indent="-342900" algn="l">
              <a:buFont typeface="Wingdings" panose="05000000000000000000" pitchFamily="2" charset="2"/>
              <a:buChar char="Ø"/>
            </a:pPr>
            <a:r>
              <a:rPr lang="en-US" dirty="0"/>
              <a:t>Online walkability tool</a:t>
            </a:r>
          </a:p>
          <a:p>
            <a:pPr marL="342900" indent="-342900" algn="l">
              <a:buFont typeface="Wingdings" panose="05000000000000000000" pitchFamily="2" charset="2"/>
              <a:buChar char="Ø"/>
            </a:pPr>
            <a:r>
              <a:rPr lang="sl-SI" dirty="0"/>
              <a:t>10 </a:t>
            </a:r>
            <a:r>
              <a:rPr lang="en-US" dirty="0"/>
              <a:t>Pilots</a:t>
            </a:r>
            <a:r>
              <a:rPr lang="sl-SI" dirty="0"/>
              <a:t> - </a:t>
            </a:r>
            <a:r>
              <a:rPr lang="sl-SI" dirty="0" err="1"/>
              <a:t>according</a:t>
            </a:r>
            <a:r>
              <a:rPr lang="sl-SI" dirty="0"/>
              <a:t> to </a:t>
            </a:r>
            <a:r>
              <a:rPr lang="sl-SI" dirty="0" err="1"/>
              <a:t>local</a:t>
            </a:r>
            <a:r>
              <a:rPr lang="sl-SI" dirty="0"/>
              <a:t> </a:t>
            </a:r>
            <a:r>
              <a:rPr lang="sl-SI" dirty="0" err="1"/>
              <a:t>walkability</a:t>
            </a:r>
            <a:r>
              <a:rPr lang="sl-SI" dirty="0"/>
              <a:t> </a:t>
            </a:r>
            <a:r>
              <a:rPr lang="sl-SI" dirty="0" err="1"/>
              <a:t>plans</a:t>
            </a:r>
            <a:endParaRPr lang="sl-SI" dirty="0"/>
          </a:p>
          <a:p>
            <a:pPr marL="342900" indent="-342900" algn="l">
              <a:buFont typeface="Wingdings" panose="05000000000000000000" pitchFamily="2" charset="2"/>
              <a:buChar char="Ø"/>
            </a:pPr>
            <a:r>
              <a:rPr lang="en-US" dirty="0"/>
              <a:t>Policy proposal package</a:t>
            </a:r>
          </a:p>
          <a:p>
            <a:pPr marL="342900" indent="-342900" algn="l">
              <a:buFont typeface="Arial" panose="020B0604020202020204" pitchFamily="34" charset="0"/>
              <a:buChar char="•"/>
            </a:pPr>
            <a:endParaRPr lang="en-US" b="1" dirty="0"/>
          </a:p>
          <a:p>
            <a:pPr marL="342900" indent="-342900" algn="l">
              <a:buFont typeface="Arial" panose="020B0604020202020204" pitchFamily="34" charset="0"/>
              <a:buChar char="•"/>
            </a:pPr>
            <a:endParaRPr lang="en-US" b="1" dirty="0"/>
          </a:p>
          <a:p>
            <a:pPr algn="l"/>
            <a:endParaRPr lang="en-US" b="1" dirty="0"/>
          </a:p>
          <a:p>
            <a:pPr algn="l"/>
            <a:endParaRPr lang="sl-SI" dirty="0"/>
          </a:p>
        </p:txBody>
      </p:sp>
      <p:sp>
        <p:nvSpPr>
          <p:cNvPr id="4" name="Subtitle 2"/>
          <p:cNvSpPr txBox="1">
            <a:spLocks/>
          </p:cNvSpPr>
          <p:nvPr/>
        </p:nvSpPr>
        <p:spPr>
          <a:xfrm>
            <a:off x="669066" y="889905"/>
            <a:ext cx="11056403" cy="82070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sl-SI" dirty="0"/>
              <a:t>Project </a:t>
            </a:r>
            <a:r>
              <a:rPr lang="sl-SI" dirty="0" err="1"/>
              <a:t>presentation</a:t>
            </a:r>
            <a:r>
              <a:rPr lang="sl-SI" dirty="0"/>
              <a:t>: </a:t>
            </a:r>
            <a:r>
              <a:rPr lang="sl-SI" b="1" dirty="0" err="1"/>
              <a:t>CityWalk</a:t>
            </a:r>
            <a:r>
              <a:rPr lang="sl-SI" b="1" dirty="0"/>
              <a:t>, </a:t>
            </a:r>
            <a:r>
              <a:rPr lang="en-GB" dirty="0"/>
              <a:t>Towards energy responsible places: establishing walkable cities in the Danube Region</a:t>
            </a:r>
            <a:endParaRPr lang="sl-SI" b="1" dirty="0"/>
          </a:p>
        </p:txBody>
      </p:sp>
      <p:sp>
        <p:nvSpPr>
          <p:cNvPr id="5" name="Subtitle 2"/>
          <p:cNvSpPr txBox="1">
            <a:spLocks/>
          </p:cNvSpPr>
          <p:nvPr/>
        </p:nvSpPr>
        <p:spPr>
          <a:xfrm>
            <a:off x="510445" y="2341984"/>
            <a:ext cx="11056403" cy="136499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sl-SI" dirty="0"/>
          </a:p>
        </p:txBody>
      </p:sp>
    </p:spTree>
    <p:extLst>
      <p:ext uri="{BB962C8B-B14F-4D97-AF65-F5344CB8AC3E}">
        <p14:creationId xmlns:p14="http://schemas.microsoft.com/office/powerpoint/2010/main" val="228347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776</TotalTime>
  <Words>1008</Words>
  <Application>Microsoft Office PowerPoint</Application>
  <PresentationFormat>Custom</PresentationFormat>
  <Paragraphs>196</Paragraphs>
  <Slides>20</Slides>
  <Notes>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Custom Design</vt:lpstr>
      <vt:lpstr>Danube Transnational Programme </vt:lpstr>
      <vt:lpstr>PowerPoint Presentation</vt:lpstr>
      <vt:lpstr>PowerPoint Presentation</vt:lpstr>
      <vt:lpstr>Why-capitalisation?</vt:lpstr>
      <vt:lpstr>Capitalisation Thematic Pole 6 </vt:lpstr>
      <vt:lpstr> What we have to do for building pole?</vt:lpstr>
      <vt:lpstr>Why do good practices matter?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Govek Marko</dc:creator>
  <cp:lastModifiedBy>Mirjana Vidanovic</cp:lastModifiedBy>
  <cp:revision>37</cp:revision>
  <dcterms:created xsi:type="dcterms:W3CDTF">2017-03-26T20:47:38Z</dcterms:created>
  <dcterms:modified xsi:type="dcterms:W3CDTF">2017-06-13T09:18:28Z</dcterms:modified>
</cp:coreProperties>
</file>